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6" r:id="rId1"/>
    <p:sldMasterId id="2147483726" r:id="rId2"/>
    <p:sldMasterId id="2147484099" r:id="rId3"/>
  </p:sldMasterIdLst>
  <p:sldIdLst>
    <p:sldId id="256" r:id="rId4"/>
    <p:sldId id="257" r:id="rId5"/>
    <p:sldId id="258" r:id="rId6"/>
    <p:sldId id="262" r:id="rId7"/>
    <p:sldId id="263" r:id="rId8"/>
    <p:sldId id="261" r:id="rId9"/>
    <p:sldId id="264" r:id="rId10"/>
    <p:sldId id="265" r:id="rId11"/>
    <p:sldId id="266" r:id="rId12"/>
    <p:sldId id="259" r:id="rId13"/>
    <p:sldId id="271" r:id="rId14"/>
    <p:sldId id="267" r:id="rId15"/>
    <p:sldId id="269" r:id="rId16"/>
    <p:sldId id="272" r:id="rId17"/>
    <p:sldId id="270" r:id="rId18"/>
    <p:sldId id="273" r:id="rId19"/>
    <p:sldId id="274" r:id="rId20"/>
    <p:sldId id="275" r:id="rId21"/>
    <p:sldId id="276" r:id="rId22"/>
    <p:sldId id="268" r:id="rId23"/>
    <p:sldId id="277" r:id="rId24"/>
    <p:sldId id="279" r:id="rId25"/>
    <p:sldId id="278" r:id="rId26"/>
    <p:sldId id="280" r:id="rId27"/>
    <p:sldId id="281" r:id="rId28"/>
    <p:sldId id="282" r:id="rId29"/>
    <p:sldId id="283" r:id="rId30"/>
    <p:sldId id="284" r:id="rId31"/>
    <p:sldId id="286" r:id="rId32"/>
    <p:sldId id="285" r:id="rId33"/>
    <p:sldId id="287" r:id="rId34"/>
    <p:sldId id="288" r:id="rId35"/>
    <p:sldId id="289" r:id="rId36"/>
    <p:sldId id="290" r:id="rId37"/>
    <p:sldId id="291" r:id="rId38"/>
    <p:sldId id="293" r:id="rId39"/>
    <p:sldId id="294" r:id="rId40"/>
    <p:sldId id="296" r:id="rId41"/>
    <p:sldId id="292" r:id="rId42"/>
    <p:sldId id="2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6250"/>
  </p:normalViewPr>
  <p:slideViewPr>
    <p:cSldViewPr snapToGrid="0" snapToObjects="1">
      <p:cViewPr>
        <p:scale>
          <a:sx n="120" d="100"/>
          <a:sy n="120" d="100"/>
        </p:scale>
        <p:origin x="14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333F1A-3907-4030-9A91-8B7134293848}"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18DABD04-6178-49B8-B9F8-3816425A933C}">
      <dgm:prSet/>
      <dgm:spPr/>
      <dgm:t>
        <a:bodyPr/>
        <a:lstStyle/>
        <a:p>
          <a:r>
            <a:rPr lang="en-US" dirty="0"/>
            <a:t>Creation of Bucket for storing live streaming flight data</a:t>
          </a:r>
        </a:p>
      </dgm:t>
    </dgm:pt>
    <dgm:pt modelId="{B866AEA6-531C-41AE-84EA-9C707D693A8A}" type="parTrans" cxnId="{CBAA7A42-DB03-4EF8-88BD-D1A38A9BFE78}">
      <dgm:prSet/>
      <dgm:spPr/>
      <dgm:t>
        <a:bodyPr/>
        <a:lstStyle/>
        <a:p>
          <a:endParaRPr lang="en-US"/>
        </a:p>
      </dgm:t>
    </dgm:pt>
    <dgm:pt modelId="{A3282FB6-53EC-40C0-ADAF-A5223628298D}" type="sibTrans" cxnId="{CBAA7A42-DB03-4EF8-88BD-D1A38A9BFE78}">
      <dgm:prSet/>
      <dgm:spPr/>
      <dgm:t>
        <a:bodyPr/>
        <a:lstStyle/>
        <a:p>
          <a:endParaRPr lang="en-US"/>
        </a:p>
      </dgm:t>
    </dgm:pt>
    <dgm:pt modelId="{46C0A714-353A-4099-9029-720121AD71EE}">
      <dgm:prSet/>
      <dgm:spPr/>
      <dgm:t>
        <a:bodyPr/>
        <a:lstStyle/>
        <a:p>
          <a:r>
            <a:rPr lang="en-US"/>
            <a:t>Creation of Cloud function to extract data from Open-Sky API and to store data in the Bucket</a:t>
          </a:r>
        </a:p>
      </dgm:t>
    </dgm:pt>
    <dgm:pt modelId="{D2C36F81-FE30-495E-8C25-0E172B4D31F2}" type="parTrans" cxnId="{08EE008D-80D7-4188-993F-86134A019F0D}">
      <dgm:prSet/>
      <dgm:spPr/>
      <dgm:t>
        <a:bodyPr/>
        <a:lstStyle/>
        <a:p>
          <a:endParaRPr lang="en-US"/>
        </a:p>
      </dgm:t>
    </dgm:pt>
    <dgm:pt modelId="{515C8909-A780-411A-8653-DAE244E877A9}" type="sibTrans" cxnId="{08EE008D-80D7-4188-993F-86134A019F0D}">
      <dgm:prSet/>
      <dgm:spPr/>
      <dgm:t>
        <a:bodyPr/>
        <a:lstStyle/>
        <a:p>
          <a:endParaRPr lang="en-US"/>
        </a:p>
      </dgm:t>
    </dgm:pt>
    <dgm:pt modelId="{5B3F357C-F1D2-49DB-B081-D5418EE96061}">
      <dgm:prSet/>
      <dgm:spPr/>
      <dgm:t>
        <a:bodyPr/>
        <a:lstStyle/>
        <a:p>
          <a:r>
            <a:rPr lang="en-US" dirty="0"/>
            <a:t>Creation of Pub/Sub Topic</a:t>
          </a:r>
        </a:p>
      </dgm:t>
    </dgm:pt>
    <dgm:pt modelId="{7974EDE1-BF99-44D8-AD82-1E1B56F6B101}" type="parTrans" cxnId="{41B1E138-BCE8-4484-AFC8-A8BB7E7C0DE2}">
      <dgm:prSet/>
      <dgm:spPr/>
      <dgm:t>
        <a:bodyPr/>
        <a:lstStyle/>
        <a:p>
          <a:endParaRPr lang="en-US"/>
        </a:p>
      </dgm:t>
    </dgm:pt>
    <dgm:pt modelId="{43765E96-D536-4DAA-B665-78B5F09EADFA}" type="sibTrans" cxnId="{41B1E138-BCE8-4484-AFC8-A8BB7E7C0DE2}">
      <dgm:prSet/>
      <dgm:spPr/>
      <dgm:t>
        <a:bodyPr/>
        <a:lstStyle/>
        <a:p>
          <a:endParaRPr lang="en-US"/>
        </a:p>
      </dgm:t>
    </dgm:pt>
    <dgm:pt modelId="{5CF00EC6-27CB-41BF-986B-C10C032F1F65}">
      <dgm:prSet/>
      <dgm:spPr/>
      <dgm:t>
        <a:bodyPr/>
        <a:lstStyle/>
        <a:p>
          <a:r>
            <a:rPr lang="en-US"/>
            <a:t>Creation of Steaming Dataflow Job to move the data from Bucket to Pub/Sub</a:t>
          </a:r>
        </a:p>
      </dgm:t>
    </dgm:pt>
    <dgm:pt modelId="{E07BEFD1-5035-45A8-900F-E5FA0279F469}" type="parTrans" cxnId="{8DCC6DBC-D6F0-451E-B5ED-578D2E599EFA}">
      <dgm:prSet/>
      <dgm:spPr/>
      <dgm:t>
        <a:bodyPr/>
        <a:lstStyle/>
        <a:p>
          <a:endParaRPr lang="en-US"/>
        </a:p>
      </dgm:t>
    </dgm:pt>
    <dgm:pt modelId="{83320BF3-675C-4290-A935-DD9B1DF6F98D}" type="sibTrans" cxnId="{8DCC6DBC-D6F0-451E-B5ED-578D2E599EFA}">
      <dgm:prSet/>
      <dgm:spPr/>
      <dgm:t>
        <a:bodyPr/>
        <a:lstStyle/>
        <a:p>
          <a:endParaRPr lang="en-US"/>
        </a:p>
      </dgm:t>
    </dgm:pt>
    <dgm:pt modelId="{1C609DAF-C8F6-4953-92E3-0476103046B8}">
      <dgm:prSet/>
      <dgm:spPr/>
      <dgm:t>
        <a:bodyPr/>
        <a:lstStyle/>
        <a:p>
          <a:r>
            <a:rPr lang="en-US"/>
            <a:t>Creation of Table in Big Query</a:t>
          </a:r>
        </a:p>
      </dgm:t>
    </dgm:pt>
    <dgm:pt modelId="{8D7E569E-BA76-472A-AFE1-7AFCA9D6A35E}" type="parTrans" cxnId="{AA1C1A78-9853-4B23-9AB0-71CDA0061D4E}">
      <dgm:prSet/>
      <dgm:spPr/>
      <dgm:t>
        <a:bodyPr/>
        <a:lstStyle/>
        <a:p>
          <a:endParaRPr lang="en-US"/>
        </a:p>
      </dgm:t>
    </dgm:pt>
    <dgm:pt modelId="{56837A4F-E818-4228-8015-86DEDFFB944A}" type="sibTrans" cxnId="{AA1C1A78-9853-4B23-9AB0-71CDA0061D4E}">
      <dgm:prSet/>
      <dgm:spPr/>
      <dgm:t>
        <a:bodyPr/>
        <a:lstStyle/>
        <a:p>
          <a:endParaRPr lang="en-US"/>
        </a:p>
      </dgm:t>
    </dgm:pt>
    <dgm:pt modelId="{F2761D35-9C7F-4929-B72F-E744D97F5C3A}">
      <dgm:prSet/>
      <dgm:spPr/>
      <dgm:t>
        <a:bodyPr/>
        <a:lstStyle/>
        <a:p>
          <a:r>
            <a:rPr lang="en-US" dirty="0"/>
            <a:t>Creation of Streaming Dataflow job to move the data from Pub/Sub to Big Query</a:t>
          </a:r>
        </a:p>
      </dgm:t>
    </dgm:pt>
    <dgm:pt modelId="{C1F29624-8668-40BF-A79C-B66C3756E5E8}" type="parTrans" cxnId="{4FFB27E9-97E9-46DB-AFF4-3A94CD37F18B}">
      <dgm:prSet/>
      <dgm:spPr/>
      <dgm:t>
        <a:bodyPr/>
        <a:lstStyle/>
        <a:p>
          <a:endParaRPr lang="en-US"/>
        </a:p>
      </dgm:t>
    </dgm:pt>
    <dgm:pt modelId="{26CCD46D-8F76-42FA-A2E6-A23563FABAC9}" type="sibTrans" cxnId="{4FFB27E9-97E9-46DB-AFF4-3A94CD37F18B}">
      <dgm:prSet/>
      <dgm:spPr/>
      <dgm:t>
        <a:bodyPr/>
        <a:lstStyle/>
        <a:p>
          <a:endParaRPr lang="en-US"/>
        </a:p>
      </dgm:t>
    </dgm:pt>
    <dgm:pt modelId="{8DC54029-0DB7-D44F-8A6F-4EF999192FC1}" type="pres">
      <dgm:prSet presAssocID="{2F333F1A-3907-4030-9A91-8B7134293848}" presName="Name0" presStyleCnt="0">
        <dgm:presLayoutVars>
          <dgm:dir/>
          <dgm:resizeHandles val="exact"/>
        </dgm:presLayoutVars>
      </dgm:prSet>
      <dgm:spPr/>
    </dgm:pt>
    <dgm:pt modelId="{193C8CA5-8ECD-3147-92B2-D9828C7BEA61}" type="pres">
      <dgm:prSet presAssocID="{18DABD04-6178-49B8-B9F8-3816425A933C}" presName="node" presStyleLbl="node1" presStyleIdx="0" presStyleCnt="6">
        <dgm:presLayoutVars>
          <dgm:bulletEnabled val="1"/>
        </dgm:presLayoutVars>
      </dgm:prSet>
      <dgm:spPr/>
    </dgm:pt>
    <dgm:pt modelId="{067953A8-C7B3-8541-B6D7-517C7419DE60}" type="pres">
      <dgm:prSet presAssocID="{A3282FB6-53EC-40C0-ADAF-A5223628298D}" presName="sibTrans" presStyleLbl="sibTrans1D1" presStyleIdx="0" presStyleCnt="5"/>
      <dgm:spPr/>
    </dgm:pt>
    <dgm:pt modelId="{7E66A096-CDC5-E84D-B6BA-D96F6BEEA6D1}" type="pres">
      <dgm:prSet presAssocID="{A3282FB6-53EC-40C0-ADAF-A5223628298D}" presName="connectorText" presStyleLbl="sibTrans1D1" presStyleIdx="0" presStyleCnt="5"/>
      <dgm:spPr/>
    </dgm:pt>
    <dgm:pt modelId="{0434D065-0646-BC45-8286-1BF16BA8F0A8}" type="pres">
      <dgm:prSet presAssocID="{46C0A714-353A-4099-9029-720121AD71EE}" presName="node" presStyleLbl="node1" presStyleIdx="1" presStyleCnt="6">
        <dgm:presLayoutVars>
          <dgm:bulletEnabled val="1"/>
        </dgm:presLayoutVars>
      </dgm:prSet>
      <dgm:spPr/>
    </dgm:pt>
    <dgm:pt modelId="{5DB29F7F-3E85-7248-BC9D-FC6F8CE6F6CD}" type="pres">
      <dgm:prSet presAssocID="{515C8909-A780-411A-8653-DAE244E877A9}" presName="sibTrans" presStyleLbl="sibTrans1D1" presStyleIdx="1" presStyleCnt="5"/>
      <dgm:spPr/>
    </dgm:pt>
    <dgm:pt modelId="{B55E65E5-791A-A64B-BF4C-5E234B32A6C9}" type="pres">
      <dgm:prSet presAssocID="{515C8909-A780-411A-8653-DAE244E877A9}" presName="connectorText" presStyleLbl="sibTrans1D1" presStyleIdx="1" presStyleCnt="5"/>
      <dgm:spPr/>
    </dgm:pt>
    <dgm:pt modelId="{515759A2-4FAE-7545-993C-AD536D3347DB}" type="pres">
      <dgm:prSet presAssocID="{5B3F357C-F1D2-49DB-B081-D5418EE96061}" presName="node" presStyleLbl="node1" presStyleIdx="2" presStyleCnt="6">
        <dgm:presLayoutVars>
          <dgm:bulletEnabled val="1"/>
        </dgm:presLayoutVars>
      </dgm:prSet>
      <dgm:spPr/>
    </dgm:pt>
    <dgm:pt modelId="{1A3C5440-5F59-1042-B54F-7AB82A8D80DB}" type="pres">
      <dgm:prSet presAssocID="{43765E96-D536-4DAA-B665-78B5F09EADFA}" presName="sibTrans" presStyleLbl="sibTrans1D1" presStyleIdx="2" presStyleCnt="5"/>
      <dgm:spPr/>
    </dgm:pt>
    <dgm:pt modelId="{D1D23EF5-6FE8-2940-B145-161035912704}" type="pres">
      <dgm:prSet presAssocID="{43765E96-D536-4DAA-B665-78B5F09EADFA}" presName="connectorText" presStyleLbl="sibTrans1D1" presStyleIdx="2" presStyleCnt="5"/>
      <dgm:spPr/>
    </dgm:pt>
    <dgm:pt modelId="{3C9081BB-76B8-ED4D-9E7D-D47A38CB3D5C}" type="pres">
      <dgm:prSet presAssocID="{5CF00EC6-27CB-41BF-986B-C10C032F1F65}" presName="node" presStyleLbl="node1" presStyleIdx="3" presStyleCnt="6">
        <dgm:presLayoutVars>
          <dgm:bulletEnabled val="1"/>
        </dgm:presLayoutVars>
      </dgm:prSet>
      <dgm:spPr/>
    </dgm:pt>
    <dgm:pt modelId="{00B67155-2EE8-944A-94FF-8D30FD654560}" type="pres">
      <dgm:prSet presAssocID="{83320BF3-675C-4290-A935-DD9B1DF6F98D}" presName="sibTrans" presStyleLbl="sibTrans1D1" presStyleIdx="3" presStyleCnt="5"/>
      <dgm:spPr/>
    </dgm:pt>
    <dgm:pt modelId="{F8D68009-0C33-0F40-B47E-C4F7F6A10A0E}" type="pres">
      <dgm:prSet presAssocID="{83320BF3-675C-4290-A935-DD9B1DF6F98D}" presName="connectorText" presStyleLbl="sibTrans1D1" presStyleIdx="3" presStyleCnt="5"/>
      <dgm:spPr/>
    </dgm:pt>
    <dgm:pt modelId="{D744E65B-8E7E-6442-8704-AEFD5D23AE0C}" type="pres">
      <dgm:prSet presAssocID="{1C609DAF-C8F6-4953-92E3-0476103046B8}" presName="node" presStyleLbl="node1" presStyleIdx="4" presStyleCnt="6">
        <dgm:presLayoutVars>
          <dgm:bulletEnabled val="1"/>
        </dgm:presLayoutVars>
      </dgm:prSet>
      <dgm:spPr/>
    </dgm:pt>
    <dgm:pt modelId="{728F8D8D-B9CB-E248-9A18-84A3B59837B1}" type="pres">
      <dgm:prSet presAssocID="{56837A4F-E818-4228-8015-86DEDFFB944A}" presName="sibTrans" presStyleLbl="sibTrans1D1" presStyleIdx="4" presStyleCnt="5"/>
      <dgm:spPr/>
    </dgm:pt>
    <dgm:pt modelId="{CEEB4DD8-60BB-C043-A1BD-D8F18E75C5EC}" type="pres">
      <dgm:prSet presAssocID="{56837A4F-E818-4228-8015-86DEDFFB944A}" presName="connectorText" presStyleLbl="sibTrans1D1" presStyleIdx="4" presStyleCnt="5"/>
      <dgm:spPr/>
    </dgm:pt>
    <dgm:pt modelId="{1AA53EB0-FDF9-9F47-8728-DD56D18182E1}" type="pres">
      <dgm:prSet presAssocID="{F2761D35-9C7F-4929-B72F-E744D97F5C3A}" presName="node" presStyleLbl="node1" presStyleIdx="5" presStyleCnt="6">
        <dgm:presLayoutVars>
          <dgm:bulletEnabled val="1"/>
        </dgm:presLayoutVars>
      </dgm:prSet>
      <dgm:spPr/>
    </dgm:pt>
  </dgm:ptLst>
  <dgm:cxnLst>
    <dgm:cxn modelId="{89322A1F-6CEC-9141-BE10-DCC48CEDF5F7}" type="presOf" srcId="{18DABD04-6178-49B8-B9F8-3816425A933C}" destId="{193C8CA5-8ECD-3147-92B2-D9828C7BEA61}" srcOrd="0" destOrd="0" presId="urn:microsoft.com/office/officeart/2016/7/layout/RepeatingBendingProcessNew"/>
    <dgm:cxn modelId="{F681A022-F54F-874C-939C-96B16EFF09BE}" type="presOf" srcId="{2F333F1A-3907-4030-9A91-8B7134293848}" destId="{8DC54029-0DB7-D44F-8A6F-4EF999192FC1}" srcOrd="0" destOrd="0" presId="urn:microsoft.com/office/officeart/2016/7/layout/RepeatingBendingProcessNew"/>
    <dgm:cxn modelId="{786FFE31-C2DD-8046-AD2E-0FAB737DB952}" type="presOf" srcId="{515C8909-A780-411A-8653-DAE244E877A9}" destId="{5DB29F7F-3E85-7248-BC9D-FC6F8CE6F6CD}" srcOrd="0" destOrd="0" presId="urn:microsoft.com/office/officeart/2016/7/layout/RepeatingBendingProcessNew"/>
    <dgm:cxn modelId="{41B1E138-BCE8-4484-AFC8-A8BB7E7C0DE2}" srcId="{2F333F1A-3907-4030-9A91-8B7134293848}" destId="{5B3F357C-F1D2-49DB-B081-D5418EE96061}" srcOrd="2" destOrd="0" parTransId="{7974EDE1-BF99-44D8-AD82-1E1B56F6B101}" sibTransId="{43765E96-D536-4DAA-B665-78B5F09EADFA}"/>
    <dgm:cxn modelId="{FBCFF63C-C3F3-2C4F-B454-BDBA0B2822D2}" type="presOf" srcId="{5CF00EC6-27CB-41BF-986B-C10C032F1F65}" destId="{3C9081BB-76B8-ED4D-9E7D-D47A38CB3D5C}" srcOrd="0" destOrd="0" presId="urn:microsoft.com/office/officeart/2016/7/layout/RepeatingBendingProcessNew"/>
    <dgm:cxn modelId="{CBAA7A42-DB03-4EF8-88BD-D1A38A9BFE78}" srcId="{2F333F1A-3907-4030-9A91-8B7134293848}" destId="{18DABD04-6178-49B8-B9F8-3816425A933C}" srcOrd="0" destOrd="0" parTransId="{B866AEA6-531C-41AE-84EA-9C707D693A8A}" sibTransId="{A3282FB6-53EC-40C0-ADAF-A5223628298D}"/>
    <dgm:cxn modelId="{D321A974-399A-CA49-A748-B33AB782972B}" type="presOf" srcId="{5B3F357C-F1D2-49DB-B081-D5418EE96061}" destId="{515759A2-4FAE-7545-993C-AD536D3347DB}" srcOrd="0" destOrd="0" presId="urn:microsoft.com/office/officeart/2016/7/layout/RepeatingBendingProcessNew"/>
    <dgm:cxn modelId="{AA1C1A78-9853-4B23-9AB0-71CDA0061D4E}" srcId="{2F333F1A-3907-4030-9A91-8B7134293848}" destId="{1C609DAF-C8F6-4953-92E3-0476103046B8}" srcOrd="4" destOrd="0" parTransId="{8D7E569E-BA76-472A-AFE1-7AFCA9D6A35E}" sibTransId="{56837A4F-E818-4228-8015-86DEDFFB944A}"/>
    <dgm:cxn modelId="{5EEE927A-DC0A-8342-B465-AAFEC6BA59F9}" type="presOf" srcId="{83320BF3-675C-4290-A935-DD9B1DF6F98D}" destId="{00B67155-2EE8-944A-94FF-8D30FD654560}" srcOrd="0" destOrd="0" presId="urn:microsoft.com/office/officeart/2016/7/layout/RepeatingBendingProcessNew"/>
    <dgm:cxn modelId="{2769EF82-37EA-9C4C-B757-A58E8C02CE7E}" type="presOf" srcId="{56837A4F-E818-4228-8015-86DEDFFB944A}" destId="{728F8D8D-B9CB-E248-9A18-84A3B59837B1}" srcOrd="0" destOrd="0" presId="urn:microsoft.com/office/officeart/2016/7/layout/RepeatingBendingProcessNew"/>
    <dgm:cxn modelId="{1A91A783-DB1C-9C45-ACA9-BF9328FB0557}" type="presOf" srcId="{43765E96-D536-4DAA-B665-78B5F09EADFA}" destId="{1A3C5440-5F59-1042-B54F-7AB82A8D80DB}" srcOrd="0" destOrd="0" presId="urn:microsoft.com/office/officeart/2016/7/layout/RepeatingBendingProcessNew"/>
    <dgm:cxn modelId="{02132C8A-79C0-6D4B-95B1-69FB6AC9947C}" type="presOf" srcId="{A3282FB6-53EC-40C0-ADAF-A5223628298D}" destId="{067953A8-C7B3-8541-B6D7-517C7419DE60}" srcOrd="0" destOrd="0" presId="urn:microsoft.com/office/officeart/2016/7/layout/RepeatingBendingProcessNew"/>
    <dgm:cxn modelId="{08EE008D-80D7-4188-993F-86134A019F0D}" srcId="{2F333F1A-3907-4030-9A91-8B7134293848}" destId="{46C0A714-353A-4099-9029-720121AD71EE}" srcOrd="1" destOrd="0" parTransId="{D2C36F81-FE30-495E-8C25-0E172B4D31F2}" sibTransId="{515C8909-A780-411A-8653-DAE244E877A9}"/>
    <dgm:cxn modelId="{10D35190-FF6B-D346-BA47-01702DB06D7C}" type="presOf" srcId="{1C609DAF-C8F6-4953-92E3-0476103046B8}" destId="{D744E65B-8E7E-6442-8704-AEFD5D23AE0C}" srcOrd="0" destOrd="0" presId="urn:microsoft.com/office/officeart/2016/7/layout/RepeatingBendingProcessNew"/>
    <dgm:cxn modelId="{FAAF92A6-4488-3845-A0DC-988CBF5B3452}" type="presOf" srcId="{A3282FB6-53EC-40C0-ADAF-A5223628298D}" destId="{7E66A096-CDC5-E84D-B6BA-D96F6BEEA6D1}" srcOrd="1" destOrd="0" presId="urn:microsoft.com/office/officeart/2016/7/layout/RepeatingBendingProcessNew"/>
    <dgm:cxn modelId="{51A6CEB9-ED95-D047-8C46-93426CB24862}" type="presOf" srcId="{46C0A714-353A-4099-9029-720121AD71EE}" destId="{0434D065-0646-BC45-8286-1BF16BA8F0A8}" srcOrd="0" destOrd="0" presId="urn:microsoft.com/office/officeart/2016/7/layout/RepeatingBendingProcessNew"/>
    <dgm:cxn modelId="{8DCC6DBC-D6F0-451E-B5ED-578D2E599EFA}" srcId="{2F333F1A-3907-4030-9A91-8B7134293848}" destId="{5CF00EC6-27CB-41BF-986B-C10C032F1F65}" srcOrd="3" destOrd="0" parTransId="{E07BEFD1-5035-45A8-900F-E5FA0279F469}" sibTransId="{83320BF3-675C-4290-A935-DD9B1DF6F98D}"/>
    <dgm:cxn modelId="{6CD210C1-3EEC-DA49-9D03-0D82A83A2A34}" type="presOf" srcId="{F2761D35-9C7F-4929-B72F-E744D97F5C3A}" destId="{1AA53EB0-FDF9-9F47-8728-DD56D18182E1}" srcOrd="0" destOrd="0" presId="urn:microsoft.com/office/officeart/2016/7/layout/RepeatingBendingProcessNew"/>
    <dgm:cxn modelId="{5C326CC2-2B41-CC4B-ACE4-7A0141E5AF9D}" type="presOf" srcId="{43765E96-D536-4DAA-B665-78B5F09EADFA}" destId="{D1D23EF5-6FE8-2940-B145-161035912704}" srcOrd="1" destOrd="0" presId="urn:microsoft.com/office/officeart/2016/7/layout/RepeatingBendingProcessNew"/>
    <dgm:cxn modelId="{67F17FD3-C0FF-9648-9F9F-48C463322A69}" type="presOf" srcId="{515C8909-A780-411A-8653-DAE244E877A9}" destId="{B55E65E5-791A-A64B-BF4C-5E234B32A6C9}" srcOrd="1" destOrd="0" presId="urn:microsoft.com/office/officeart/2016/7/layout/RepeatingBendingProcessNew"/>
    <dgm:cxn modelId="{4FFB27E9-97E9-46DB-AFF4-3A94CD37F18B}" srcId="{2F333F1A-3907-4030-9A91-8B7134293848}" destId="{F2761D35-9C7F-4929-B72F-E744D97F5C3A}" srcOrd="5" destOrd="0" parTransId="{C1F29624-8668-40BF-A79C-B66C3756E5E8}" sibTransId="{26CCD46D-8F76-42FA-A2E6-A23563FABAC9}"/>
    <dgm:cxn modelId="{92E0BAF5-066C-9E47-9646-6B1B2A08BFAD}" type="presOf" srcId="{83320BF3-675C-4290-A935-DD9B1DF6F98D}" destId="{F8D68009-0C33-0F40-B47E-C4F7F6A10A0E}" srcOrd="1" destOrd="0" presId="urn:microsoft.com/office/officeart/2016/7/layout/RepeatingBendingProcessNew"/>
    <dgm:cxn modelId="{01A278F7-6E40-544E-9EDA-8091A019FC10}" type="presOf" srcId="{56837A4F-E818-4228-8015-86DEDFFB944A}" destId="{CEEB4DD8-60BB-C043-A1BD-D8F18E75C5EC}" srcOrd="1" destOrd="0" presId="urn:microsoft.com/office/officeart/2016/7/layout/RepeatingBendingProcessNew"/>
    <dgm:cxn modelId="{6178C0CD-4F6C-C147-8DEF-E47F3471DD40}" type="presParOf" srcId="{8DC54029-0DB7-D44F-8A6F-4EF999192FC1}" destId="{193C8CA5-8ECD-3147-92B2-D9828C7BEA61}" srcOrd="0" destOrd="0" presId="urn:microsoft.com/office/officeart/2016/7/layout/RepeatingBendingProcessNew"/>
    <dgm:cxn modelId="{E1FE503B-DE09-5641-B382-B80A81042BE5}" type="presParOf" srcId="{8DC54029-0DB7-D44F-8A6F-4EF999192FC1}" destId="{067953A8-C7B3-8541-B6D7-517C7419DE60}" srcOrd="1" destOrd="0" presId="urn:microsoft.com/office/officeart/2016/7/layout/RepeatingBendingProcessNew"/>
    <dgm:cxn modelId="{979ADF5D-EE76-2B48-B681-F5CBC0F608AB}" type="presParOf" srcId="{067953A8-C7B3-8541-B6D7-517C7419DE60}" destId="{7E66A096-CDC5-E84D-B6BA-D96F6BEEA6D1}" srcOrd="0" destOrd="0" presId="urn:microsoft.com/office/officeart/2016/7/layout/RepeatingBendingProcessNew"/>
    <dgm:cxn modelId="{5123E355-F53F-C14C-887F-A12BD31B0C69}" type="presParOf" srcId="{8DC54029-0DB7-D44F-8A6F-4EF999192FC1}" destId="{0434D065-0646-BC45-8286-1BF16BA8F0A8}" srcOrd="2" destOrd="0" presId="urn:microsoft.com/office/officeart/2016/7/layout/RepeatingBendingProcessNew"/>
    <dgm:cxn modelId="{3E365E9C-5808-F74C-9EDE-EAA0976CF770}" type="presParOf" srcId="{8DC54029-0DB7-D44F-8A6F-4EF999192FC1}" destId="{5DB29F7F-3E85-7248-BC9D-FC6F8CE6F6CD}" srcOrd="3" destOrd="0" presId="urn:microsoft.com/office/officeart/2016/7/layout/RepeatingBendingProcessNew"/>
    <dgm:cxn modelId="{FE7D020A-03E5-374B-A018-EF5B1E3CF9B9}" type="presParOf" srcId="{5DB29F7F-3E85-7248-BC9D-FC6F8CE6F6CD}" destId="{B55E65E5-791A-A64B-BF4C-5E234B32A6C9}" srcOrd="0" destOrd="0" presId="urn:microsoft.com/office/officeart/2016/7/layout/RepeatingBendingProcessNew"/>
    <dgm:cxn modelId="{02EA7AF5-C99E-8E4F-8817-B03D82EF720F}" type="presParOf" srcId="{8DC54029-0DB7-D44F-8A6F-4EF999192FC1}" destId="{515759A2-4FAE-7545-993C-AD536D3347DB}" srcOrd="4" destOrd="0" presId="urn:microsoft.com/office/officeart/2016/7/layout/RepeatingBendingProcessNew"/>
    <dgm:cxn modelId="{3320EBBC-2A73-024B-89B8-8DBA4BD6BC64}" type="presParOf" srcId="{8DC54029-0DB7-D44F-8A6F-4EF999192FC1}" destId="{1A3C5440-5F59-1042-B54F-7AB82A8D80DB}" srcOrd="5" destOrd="0" presId="urn:microsoft.com/office/officeart/2016/7/layout/RepeatingBendingProcessNew"/>
    <dgm:cxn modelId="{FFA2C42A-F14B-C245-B0D4-7275A2910C9B}" type="presParOf" srcId="{1A3C5440-5F59-1042-B54F-7AB82A8D80DB}" destId="{D1D23EF5-6FE8-2940-B145-161035912704}" srcOrd="0" destOrd="0" presId="urn:microsoft.com/office/officeart/2016/7/layout/RepeatingBendingProcessNew"/>
    <dgm:cxn modelId="{3E1B5609-E31D-B94E-B53B-812D39E8A46C}" type="presParOf" srcId="{8DC54029-0DB7-D44F-8A6F-4EF999192FC1}" destId="{3C9081BB-76B8-ED4D-9E7D-D47A38CB3D5C}" srcOrd="6" destOrd="0" presId="urn:microsoft.com/office/officeart/2016/7/layout/RepeatingBendingProcessNew"/>
    <dgm:cxn modelId="{C524744E-C3D6-3041-9CFD-7B00AADEE23A}" type="presParOf" srcId="{8DC54029-0DB7-D44F-8A6F-4EF999192FC1}" destId="{00B67155-2EE8-944A-94FF-8D30FD654560}" srcOrd="7" destOrd="0" presId="urn:microsoft.com/office/officeart/2016/7/layout/RepeatingBendingProcessNew"/>
    <dgm:cxn modelId="{706FD146-2ABE-CE40-9EF7-9C61625A4DAC}" type="presParOf" srcId="{00B67155-2EE8-944A-94FF-8D30FD654560}" destId="{F8D68009-0C33-0F40-B47E-C4F7F6A10A0E}" srcOrd="0" destOrd="0" presId="urn:microsoft.com/office/officeart/2016/7/layout/RepeatingBendingProcessNew"/>
    <dgm:cxn modelId="{58281364-EE83-9E4B-9EB9-A34C39C9016B}" type="presParOf" srcId="{8DC54029-0DB7-D44F-8A6F-4EF999192FC1}" destId="{D744E65B-8E7E-6442-8704-AEFD5D23AE0C}" srcOrd="8" destOrd="0" presId="urn:microsoft.com/office/officeart/2016/7/layout/RepeatingBendingProcessNew"/>
    <dgm:cxn modelId="{54F9A39A-BEBE-9E4C-8CA5-7B8EDB40C9BE}" type="presParOf" srcId="{8DC54029-0DB7-D44F-8A6F-4EF999192FC1}" destId="{728F8D8D-B9CB-E248-9A18-84A3B59837B1}" srcOrd="9" destOrd="0" presId="urn:microsoft.com/office/officeart/2016/7/layout/RepeatingBendingProcessNew"/>
    <dgm:cxn modelId="{B087A070-5E27-6B44-8768-C0155373D32B}" type="presParOf" srcId="{728F8D8D-B9CB-E248-9A18-84A3B59837B1}" destId="{CEEB4DD8-60BB-C043-A1BD-D8F18E75C5EC}" srcOrd="0" destOrd="0" presId="urn:microsoft.com/office/officeart/2016/7/layout/RepeatingBendingProcessNew"/>
    <dgm:cxn modelId="{BFE14123-29FB-F442-A65C-751D3F40E16D}" type="presParOf" srcId="{8DC54029-0DB7-D44F-8A6F-4EF999192FC1}" destId="{1AA53EB0-FDF9-9F47-8728-DD56D18182E1}"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953A8-C7B3-8541-B6D7-517C7419DE60}">
      <dsp:nvSpPr>
        <dsp:cNvPr id="0" name=""/>
        <dsp:cNvSpPr/>
      </dsp:nvSpPr>
      <dsp:spPr>
        <a:xfrm>
          <a:off x="2630222" y="582932"/>
          <a:ext cx="450040" cy="91440"/>
        </a:xfrm>
        <a:custGeom>
          <a:avLst/>
          <a:gdLst/>
          <a:ahLst/>
          <a:cxnLst/>
          <a:rect l="0" t="0" r="0" b="0"/>
          <a:pathLst>
            <a:path>
              <a:moveTo>
                <a:pt x="0" y="45720"/>
              </a:moveTo>
              <a:lnTo>
                <a:pt x="45004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3226" y="626249"/>
        <a:ext cx="24032" cy="4806"/>
      </dsp:txXfrm>
    </dsp:sp>
    <dsp:sp modelId="{193C8CA5-8ECD-3147-92B2-D9828C7BEA61}">
      <dsp:nvSpPr>
        <dsp:cNvPr id="0" name=""/>
        <dsp:cNvSpPr/>
      </dsp:nvSpPr>
      <dsp:spPr>
        <a:xfrm>
          <a:off x="542280" y="1730"/>
          <a:ext cx="2089741" cy="12538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99" tIns="107486" rIns="102399" bIns="107486" numCol="1" spcCol="1270" anchor="ctr" anchorCtr="0">
          <a:noAutofit/>
        </a:bodyPr>
        <a:lstStyle/>
        <a:p>
          <a:pPr marL="0" lvl="0" indent="0" algn="ctr" defTabSz="622300">
            <a:lnSpc>
              <a:spcPct val="90000"/>
            </a:lnSpc>
            <a:spcBef>
              <a:spcPct val="0"/>
            </a:spcBef>
            <a:spcAft>
              <a:spcPct val="35000"/>
            </a:spcAft>
            <a:buNone/>
          </a:pPr>
          <a:r>
            <a:rPr lang="en-US" sz="1400" kern="1200" dirty="0"/>
            <a:t>Creation of Bucket for storing live streaming flight data</a:t>
          </a:r>
        </a:p>
      </dsp:txBody>
      <dsp:txXfrm>
        <a:off x="542280" y="1730"/>
        <a:ext cx="2089741" cy="1253844"/>
      </dsp:txXfrm>
    </dsp:sp>
    <dsp:sp modelId="{5DB29F7F-3E85-7248-BC9D-FC6F8CE6F6CD}">
      <dsp:nvSpPr>
        <dsp:cNvPr id="0" name=""/>
        <dsp:cNvSpPr/>
      </dsp:nvSpPr>
      <dsp:spPr>
        <a:xfrm>
          <a:off x="1587151" y="1253775"/>
          <a:ext cx="2570381" cy="450040"/>
        </a:xfrm>
        <a:custGeom>
          <a:avLst/>
          <a:gdLst/>
          <a:ahLst/>
          <a:cxnLst/>
          <a:rect l="0" t="0" r="0" b="0"/>
          <a:pathLst>
            <a:path>
              <a:moveTo>
                <a:pt x="2570381" y="0"/>
              </a:moveTo>
              <a:lnTo>
                <a:pt x="2570381" y="242120"/>
              </a:lnTo>
              <a:lnTo>
                <a:pt x="0" y="242120"/>
              </a:lnTo>
              <a:lnTo>
                <a:pt x="0" y="45004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06969" y="1476392"/>
        <a:ext cx="130746" cy="4806"/>
      </dsp:txXfrm>
    </dsp:sp>
    <dsp:sp modelId="{0434D065-0646-BC45-8286-1BF16BA8F0A8}">
      <dsp:nvSpPr>
        <dsp:cNvPr id="0" name=""/>
        <dsp:cNvSpPr/>
      </dsp:nvSpPr>
      <dsp:spPr>
        <a:xfrm>
          <a:off x="3112662" y="1730"/>
          <a:ext cx="2089741" cy="1253844"/>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99" tIns="107486" rIns="102399" bIns="107486" numCol="1" spcCol="1270" anchor="ctr" anchorCtr="0">
          <a:noAutofit/>
        </a:bodyPr>
        <a:lstStyle/>
        <a:p>
          <a:pPr marL="0" lvl="0" indent="0" algn="ctr" defTabSz="622300">
            <a:lnSpc>
              <a:spcPct val="90000"/>
            </a:lnSpc>
            <a:spcBef>
              <a:spcPct val="0"/>
            </a:spcBef>
            <a:spcAft>
              <a:spcPct val="35000"/>
            </a:spcAft>
            <a:buNone/>
          </a:pPr>
          <a:r>
            <a:rPr lang="en-US" sz="1400" kern="1200"/>
            <a:t>Creation of Cloud function to extract data from Open-Sky API and to store data in the Bucket</a:t>
          </a:r>
        </a:p>
      </dsp:txBody>
      <dsp:txXfrm>
        <a:off x="3112662" y="1730"/>
        <a:ext cx="2089741" cy="1253844"/>
      </dsp:txXfrm>
    </dsp:sp>
    <dsp:sp modelId="{1A3C5440-5F59-1042-B54F-7AB82A8D80DB}">
      <dsp:nvSpPr>
        <dsp:cNvPr id="0" name=""/>
        <dsp:cNvSpPr/>
      </dsp:nvSpPr>
      <dsp:spPr>
        <a:xfrm>
          <a:off x="2630222" y="2317418"/>
          <a:ext cx="450040" cy="91440"/>
        </a:xfrm>
        <a:custGeom>
          <a:avLst/>
          <a:gdLst/>
          <a:ahLst/>
          <a:cxnLst/>
          <a:rect l="0" t="0" r="0" b="0"/>
          <a:pathLst>
            <a:path>
              <a:moveTo>
                <a:pt x="0" y="45720"/>
              </a:moveTo>
              <a:lnTo>
                <a:pt x="450040" y="45720"/>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3226" y="2360734"/>
        <a:ext cx="24032" cy="4806"/>
      </dsp:txXfrm>
    </dsp:sp>
    <dsp:sp modelId="{515759A2-4FAE-7545-993C-AD536D3347DB}">
      <dsp:nvSpPr>
        <dsp:cNvPr id="0" name=""/>
        <dsp:cNvSpPr/>
      </dsp:nvSpPr>
      <dsp:spPr>
        <a:xfrm>
          <a:off x="542280" y="1736215"/>
          <a:ext cx="2089741" cy="1253844"/>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99" tIns="107486" rIns="102399" bIns="107486" numCol="1" spcCol="1270" anchor="ctr" anchorCtr="0">
          <a:noAutofit/>
        </a:bodyPr>
        <a:lstStyle/>
        <a:p>
          <a:pPr marL="0" lvl="0" indent="0" algn="ctr" defTabSz="622300">
            <a:lnSpc>
              <a:spcPct val="90000"/>
            </a:lnSpc>
            <a:spcBef>
              <a:spcPct val="0"/>
            </a:spcBef>
            <a:spcAft>
              <a:spcPct val="35000"/>
            </a:spcAft>
            <a:buNone/>
          </a:pPr>
          <a:r>
            <a:rPr lang="en-US" sz="1400" kern="1200" dirty="0"/>
            <a:t>Creation of Pub/Sub Topic</a:t>
          </a:r>
        </a:p>
      </dsp:txBody>
      <dsp:txXfrm>
        <a:off x="542280" y="1736215"/>
        <a:ext cx="2089741" cy="1253844"/>
      </dsp:txXfrm>
    </dsp:sp>
    <dsp:sp modelId="{00B67155-2EE8-944A-94FF-8D30FD654560}">
      <dsp:nvSpPr>
        <dsp:cNvPr id="0" name=""/>
        <dsp:cNvSpPr/>
      </dsp:nvSpPr>
      <dsp:spPr>
        <a:xfrm>
          <a:off x="1587151" y="2988260"/>
          <a:ext cx="2570381" cy="450040"/>
        </a:xfrm>
        <a:custGeom>
          <a:avLst/>
          <a:gdLst/>
          <a:ahLst/>
          <a:cxnLst/>
          <a:rect l="0" t="0" r="0" b="0"/>
          <a:pathLst>
            <a:path>
              <a:moveTo>
                <a:pt x="2570381" y="0"/>
              </a:moveTo>
              <a:lnTo>
                <a:pt x="2570381" y="242120"/>
              </a:lnTo>
              <a:lnTo>
                <a:pt x="0" y="242120"/>
              </a:lnTo>
              <a:lnTo>
                <a:pt x="0" y="45004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06969" y="3210877"/>
        <a:ext cx="130746" cy="4806"/>
      </dsp:txXfrm>
    </dsp:sp>
    <dsp:sp modelId="{3C9081BB-76B8-ED4D-9E7D-D47A38CB3D5C}">
      <dsp:nvSpPr>
        <dsp:cNvPr id="0" name=""/>
        <dsp:cNvSpPr/>
      </dsp:nvSpPr>
      <dsp:spPr>
        <a:xfrm>
          <a:off x="3112662" y="1736215"/>
          <a:ext cx="2089741" cy="1253844"/>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99" tIns="107486" rIns="102399" bIns="107486" numCol="1" spcCol="1270" anchor="ctr" anchorCtr="0">
          <a:noAutofit/>
        </a:bodyPr>
        <a:lstStyle/>
        <a:p>
          <a:pPr marL="0" lvl="0" indent="0" algn="ctr" defTabSz="622300">
            <a:lnSpc>
              <a:spcPct val="90000"/>
            </a:lnSpc>
            <a:spcBef>
              <a:spcPct val="0"/>
            </a:spcBef>
            <a:spcAft>
              <a:spcPct val="35000"/>
            </a:spcAft>
            <a:buNone/>
          </a:pPr>
          <a:r>
            <a:rPr lang="en-US" sz="1400" kern="1200"/>
            <a:t>Creation of Steaming Dataflow Job to move the data from Bucket to Pub/Sub</a:t>
          </a:r>
        </a:p>
      </dsp:txBody>
      <dsp:txXfrm>
        <a:off x="3112662" y="1736215"/>
        <a:ext cx="2089741" cy="1253844"/>
      </dsp:txXfrm>
    </dsp:sp>
    <dsp:sp modelId="{728F8D8D-B9CB-E248-9A18-84A3B59837B1}">
      <dsp:nvSpPr>
        <dsp:cNvPr id="0" name=""/>
        <dsp:cNvSpPr/>
      </dsp:nvSpPr>
      <dsp:spPr>
        <a:xfrm>
          <a:off x="2630222" y="4051903"/>
          <a:ext cx="450040" cy="91440"/>
        </a:xfrm>
        <a:custGeom>
          <a:avLst/>
          <a:gdLst/>
          <a:ahLst/>
          <a:cxnLst/>
          <a:rect l="0" t="0" r="0" b="0"/>
          <a:pathLst>
            <a:path>
              <a:moveTo>
                <a:pt x="0" y="45720"/>
              </a:moveTo>
              <a:lnTo>
                <a:pt x="450040"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3226" y="4095220"/>
        <a:ext cx="24032" cy="4806"/>
      </dsp:txXfrm>
    </dsp:sp>
    <dsp:sp modelId="{D744E65B-8E7E-6442-8704-AEFD5D23AE0C}">
      <dsp:nvSpPr>
        <dsp:cNvPr id="0" name=""/>
        <dsp:cNvSpPr/>
      </dsp:nvSpPr>
      <dsp:spPr>
        <a:xfrm>
          <a:off x="542280" y="3470700"/>
          <a:ext cx="2089741" cy="1253844"/>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99" tIns="107486" rIns="102399" bIns="107486" numCol="1" spcCol="1270" anchor="ctr" anchorCtr="0">
          <a:noAutofit/>
        </a:bodyPr>
        <a:lstStyle/>
        <a:p>
          <a:pPr marL="0" lvl="0" indent="0" algn="ctr" defTabSz="622300">
            <a:lnSpc>
              <a:spcPct val="90000"/>
            </a:lnSpc>
            <a:spcBef>
              <a:spcPct val="0"/>
            </a:spcBef>
            <a:spcAft>
              <a:spcPct val="35000"/>
            </a:spcAft>
            <a:buNone/>
          </a:pPr>
          <a:r>
            <a:rPr lang="en-US" sz="1400" kern="1200"/>
            <a:t>Creation of Table in Big Query</a:t>
          </a:r>
        </a:p>
      </dsp:txBody>
      <dsp:txXfrm>
        <a:off x="542280" y="3470700"/>
        <a:ext cx="2089741" cy="1253844"/>
      </dsp:txXfrm>
    </dsp:sp>
    <dsp:sp modelId="{1AA53EB0-FDF9-9F47-8728-DD56D18182E1}">
      <dsp:nvSpPr>
        <dsp:cNvPr id="0" name=""/>
        <dsp:cNvSpPr/>
      </dsp:nvSpPr>
      <dsp:spPr>
        <a:xfrm>
          <a:off x="3112662" y="3470700"/>
          <a:ext cx="2089741" cy="125384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99" tIns="107486" rIns="102399" bIns="107486" numCol="1" spcCol="1270" anchor="ctr" anchorCtr="0">
          <a:noAutofit/>
        </a:bodyPr>
        <a:lstStyle/>
        <a:p>
          <a:pPr marL="0" lvl="0" indent="0" algn="ctr" defTabSz="622300">
            <a:lnSpc>
              <a:spcPct val="90000"/>
            </a:lnSpc>
            <a:spcBef>
              <a:spcPct val="0"/>
            </a:spcBef>
            <a:spcAft>
              <a:spcPct val="35000"/>
            </a:spcAft>
            <a:buNone/>
          </a:pPr>
          <a:r>
            <a:rPr lang="en-US" sz="1400" kern="1200" dirty="0"/>
            <a:t>Creation of Streaming Dataflow job to move the data from Pub/Sub to Big Query</a:t>
          </a:r>
        </a:p>
      </dsp:txBody>
      <dsp:txXfrm>
        <a:off x="3112662" y="3470700"/>
        <a:ext cx="2089741" cy="125384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25472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62402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67628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28765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38336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23975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20319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98687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43329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88239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94919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907423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97720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59404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99933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269041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52395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6532-78FC-3A42-87DC-28C3F54D17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F7F5748-8466-224B-A222-CA90F20752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A37839E-B6F5-8E4E-8292-C5354B2F46AD}"/>
              </a:ext>
            </a:extLst>
          </p:cNvPr>
          <p:cNvSpPr>
            <a:spLocks noGrp="1"/>
          </p:cNvSpPr>
          <p:nvPr>
            <p:ph type="dt" sz="half" idx="10"/>
          </p:nvPr>
        </p:nvSpPr>
        <p:spPr/>
        <p:txBody>
          <a:bodyPr/>
          <a:lstStyle/>
          <a:p>
            <a:fld id="{8C28A28C-4C6A-46EA-90C0-4EE0B89CC5C7}" type="datetimeFigureOut">
              <a:rPr lang="en-US" smtClean="0"/>
              <a:t>12/8/21</a:t>
            </a:fld>
            <a:endParaRPr lang="en-US" dirty="0"/>
          </a:p>
        </p:txBody>
      </p:sp>
      <p:sp>
        <p:nvSpPr>
          <p:cNvPr id="5" name="Footer Placeholder 4">
            <a:extLst>
              <a:ext uri="{FF2B5EF4-FFF2-40B4-BE49-F238E27FC236}">
                <a16:creationId xmlns:a16="http://schemas.microsoft.com/office/drawing/2014/main" id="{7347134A-3801-BE4C-B747-4F8720776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56E824-EE3D-7F4A-84E6-2379152E02FD}"/>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1618882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4088-C2D7-CB45-A37B-37C0855342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5A75874-E5F3-A843-B944-8FDD857B346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514F4E-611B-574D-9F0D-0E5D33A74EC5}"/>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5" name="Footer Placeholder 4">
            <a:extLst>
              <a:ext uri="{FF2B5EF4-FFF2-40B4-BE49-F238E27FC236}">
                <a16:creationId xmlns:a16="http://schemas.microsoft.com/office/drawing/2014/main" id="{30BA258B-4B0E-7E46-9AC5-9934EDB15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3739F-6810-A24E-8A61-244130BA60C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633152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C960-9493-D349-AB86-AF1B09AC7B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E36F8EE-E530-F945-A743-78C838F4B6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37588C-8D61-4D4E-B831-5EE1B23FA1A2}"/>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5" name="Footer Placeholder 4">
            <a:extLst>
              <a:ext uri="{FF2B5EF4-FFF2-40B4-BE49-F238E27FC236}">
                <a16:creationId xmlns:a16="http://schemas.microsoft.com/office/drawing/2014/main" id="{D3A95273-253E-6847-A5D0-B5D8B8189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33639-1DD1-4A40-923D-93454C6A0461}"/>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049681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A6BD-37E2-4943-8DFA-3FAD8DBAD6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ABEFA04-CDA1-AE4C-BCE8-836D1481ED6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6EF3CAF-983B-9946-A25B-6E22A5EF46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28B2E3B-9E51-1A4C-A0F7-7A34D50946D4}"/>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6" name="Footer Placeholder 5">
            <a:extLst>
              <a:ext uri="{FF2B5EF4-FFF2-40B4-BE49-F238E27FC236}">
                <a16:creationId xmlns:a16="http://schemas.microsoft.com/office/drawing/2014/main" id="{7B60EDCA-FD4A-C042-9727-E5F39724F9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67F43-55EB-5547-A447-2A2F72543A13}"/>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758803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483DA-9CFE-EB47-B7F2-0D5FFAED1D2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57DA21D-47BA-E54B-A57B-D814B2DA3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85702D2-82D5-1A44-B972-E0FC88F0CC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954E132-018F-DA45-8F7C-4740CF37D3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8ED371E-B146-874F-B484-ABC50E65B2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F9509A8-589C-F142-ACCC-EAF53143A792}"/>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8" name="Footer Placeholder 7">
            <a:extLst>
              <a:ext uri="{FF2B5EF4-FFF2-40B4-BE49-F238E27FC236}">
                <a16:creationId xmlns:a16="http://schemas.microsoft.com/office/drawing/2014/main" id="{FCB6EF3B-615D-5B4B-8966-2E073041E2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DE689D-D1D3-A343-8E87-AFCED372FF7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50324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355582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3EEAE-04BB-2945-8760-6F5933044DB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77CDFC7-62CE-4D4D-9CCB-647068EEA0DD}"/>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4" name="Footer Placeholder 3">
            <a:extLst>
              <a:ext uri="{FF2B5EF4-FFF2-40B4-BE49-F238E27FC236}">
                <a16:creationId xmlns:a16="http://schemas.microsoft.com/office/drawing/2014/main" id="{E5091F50-8A77-404A-948D-6BFF0E1CA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01D16F-231F-9C4E-B68C-8352A905C3BA}"/>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667504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33876-DCE0-D946-8592-55EDF0B909F0}"/>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3" name="Footer Placeholder 2">
            <a:extLst>
              <a:ext uri="{FF2B5EF4-FFF2-40B4-BE49-F238E27FC236}">
                <a16:creationId xmlns:a16="http://schemas.microsoft.com/office/drawing/2014/main" id="{F631976B-FEC5-814A-ABF6-994E7C6813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0FB6A3-0128-DB48-BA6A-B704DA01A93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4784988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3282-9E0E-DB44-86EA-C47DA31CC9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F1EB410-15E7-8448-80AD-31E65C805C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46F1416-4148-394C-B7D8-330B5BF91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442575-172F-2247-93D4-EBB5E26B3A26}"/>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6" name="Footer Placeholder 5">
            <a:extLst>
              <a:ext uri="{FF2B5EF4-FFF2-40B4-BE49-F238E27FC236}">
                <a16:creationId xmlns:a16="http://schemas.microsoft.com/office/drawing/2014/main" id="{33782AA8-170F-3443-931F-6E1770F66F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918BA6-C3C0-6949-B914-610CE23DB086}"/>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138610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F9B65-C828-2945-8A75-F1501363177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F811AC9-6EA7-774C-9171-EF8B891AD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3399DF-E571-6C4A-96AB-8E67C15B8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8B0E23-0020-0F4B-A286-501BD418C43B}"/>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6" name="Footer Placeholder 5">
            <a:extLst>
              <a:ext uri="{FF2B5EF4-FFF2-40B4-BE49-F238E27FC236}">
                <a16:creationId xmlns:a16="http://schemas.microsoft.com/office/drawing/2014/main" id="{51AB7CFB-1A04-4E42-AEAA-F44AAD90A9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CE1379-4605-014D-8154-B99B35CCA358}"/>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419519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C188-B79C-7049-BCBE-3BB6758CE17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F047B23-57D7-6D4B-AA81-3C5947653D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6BAC45-9B91-5544-BFEF-69FDBD27CD5A}"/>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5" name="Footer Placeholder 4">
            <a:extLst>
              <a:ext uri="{FF2B5EF4-FFF2-40B4-BE49-F238E27FC236}">
                <a16:creationId xmlns:a16="http://schemas.microsoft.com/office/drawing/2014/main" id="{63C4877E-C60E-054F-8829-E7D84C952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0818C-F621-9C43-AE07-C212E008013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989930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6B3B04-CBBF-D849-93E2-57BB2760BE3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786CBB-B031-674F-B3BA-D2781B39AAC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02D518-5F2E-2141-93E5-A07708C577D9}"/>
              </a:ext>
            </a:extLst>
          </p:cNvPr>
          <p:cNvSpPr>
            <a:spLocks noGrp="1"/>
          </p:cNvSpPr>
          <p:nvPr>
            <p:ph type="dt" sz="half" idx="10"/>
          </p:nvPr>
        </p:nvSpPr>
        <p:spPr/>
        <p:txBody>
          <a:bodyPr/>
          <a:lstStyle/>
          <a:p>
            <a:fld id="{8C28A28C-4C6A-46EA-90C0-4EE0B89CC5C7}" type="datetimeFigureOut">
              <a:rPr lang="en-US" smtClean="0"/>
              <a:t>12/8/21</a:t>
            </a:fld>
            <a:endParaRPr lang="en-US"/>
          </a:p>
        </p:txBody>
      </p:sp>
      <p:sp>
        <p:nvSpPr>
          <p:cNvPr id="5" name="Footer Placeholder 4">
            <a:extLst>
              <a:ext uri="{FF2B5EF4-FFF2-40B4-BE49-F238E27FC236}">
                <a16:creationId xmlns:a16="http://schemas.microsoft.com/office/drawing/2014/main" id="{807F288E-FFEA-8A4A-8D35-13D29FF23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1D217-259D-FE40-9FE6-65F9AA9B4B1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92580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61379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60465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2675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1763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6130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12/8/21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00696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18819929"/>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34" r:id="rId5"/>
    <p:sldLayoutId id="2147484035" r:id="rId6"/>
    <p:sldLayoutId id="2147484041" r:id="rId7"/>
    <p:sldLayoutId id="2147484036" r:id="rId8"/>
    <p:sldLayoutId id="2147484037" r:id="rId9"/>
    <p:sldLayoutId id="2147484038" r:id="rId10"/>
    <p:sldLayoutId id="2147484039" r:id="rId11"/>
    <p:sldLayoutId id="2147484040"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12/8/21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13069662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14" r:id="rId5"/>
    <p:sldLayoutId id="2147483715" r:id="rId6"/>
    <p:sldLayoutId id="2147483721" r:id="rId7"/>
    <p:sldLayoutId id="2147483716" r:id="rId8"/>
    <p:sldLayoutId id="2147483717" r:id="rId9"/>
    <p:sldLayoutId id="2147483718" r:id="rId10"/>
    <p:sldLayoutId id="2147483719" r:id="rId11"/>
    <p:sldLayoutId id="2147483720"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7701B9-9D74-0B46-940F-F5FA892A1B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6EEA888-A601-B84B-8C93-296F9130D3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EE453D-8EB0-DC4B-AB78-AB3851259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8A28C-4C6A-46EA-90C0-4EE0B89CC5C7}" type="datetimeFigureOut">
              <a:rPr lang="en-US" smtClean="0"/>
              <a:pPr/>
              <a:t>12/8/21</a:t>
            </a:fld>
            <a:endParaRPr lang="en-US" dirty="0"/>
          </a:p>
        </p:txBody>
      </p:sp>
      <p:sp>
        <p:nvSpPr>
          <p:cNvPr id="5" name="Footer Placeholder 4">
            <a:extLst>
              <a:ext uri="{FF2B5EF4-FFF2-40B4-BE49-F238E27FC236}">
                <a16:creationId xmlns:a16="http://schemas.microsoft.com/office/drawing/2014/main" id="{49AA53EA-7B2D-9442-B16C-BA1F078CA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C7641B6-67D6-4F4C-9A8F-25AD91F45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2691380478"/>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 Id="rId4" Type="http://schemas.openxmlformats.org/officeDocument/2006/relationships/hyperlink" Target="https://transtats.bts.gov/DL_SelectFields.asp?gnoyr_VQ=FMF&amp;QO_fu146_anzr=Nv4%20Pn44vr45"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 name="Rectangle 210">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17" name="Oval 216">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956BAD-085A-6C4A-B7FF-AB7E79C23E3E}"/>
              </a:ext>
            </a:extLst>
          </p:cNvPr>
          <p:cNvSpPr>
            <a:spLocks noGrp="1"/>
          </p:cNvSpPr>
          <p:nvPr>
            <p:ph type="ctrTitle"/>
          </p:nvPr>
        </p:nvSpPr>
        <p:spPr>
          <a:xfrm>
            <a:off x="3581400" y="965580"/>
            <a:ext cx="5204489" cy="3160593"/>
          </a:xfrm>
        </p:spPr>
        <p:txBody>
          <a:bodyPr>
            <a:normAutofit/>
          </a:bodyPr>
          <a:lstStyle/>
          <a:p>
            <a:r>
              <a:rPr lang="en-US" sz="5400" b="1" i="0">
                <a:solidFill>
                  <a:schemeClr val="bg1"/>
                </a:solidFill>
                <a:latin typeface="Apple Braille" pitchFamily="2" charset="0"/>
              </a:rPr>
              <a:t>Archived and Streaming Data Analysis</a:t>
            </a:r>
          </a:p>
        </p:txBody>
      </p:sp>
      <p:sp>
        <p:nvSpPr>
          <p:cNvPr id="3" name="Subtitle 2">
            <a:extLst>
              <a:ext uri="{FF2B5EF4-FFF2-40B4-BE49-F238E27FC236}">
                <a16:creationId xmlns:a16="http://schemas.microsoft.com/office/drawing/2014/main" id="{25F19A74-701F-A745-993F-0ED2BA37C470}"/>
              </a:ext>
            </a:extLst>
          </p:cNvPr>
          <p:cNvSpPr>
            <a:spLocks noGrp="1"/>
          </p:cNvSpPr>
          <p:nvPr>
            <p:ph type="subTitle" idx="1"/>
          </p:nvPr>
        </p:nvSpPr>
        <p:spPr>
          <a:xfrm>
            <a:off x="-279007" y="6475313"/>
            <a:ext cx="4508641" cy="1116414"/>
          </a:xfrm>
        </p:spPr>
        <p:txBody>
          <a:bodyPr>
            <a:normAutofit/>
          </a:bodyPr>
          <a:lstStyle/>
          <a:p>
            <a:r>
              <a:rPr lang="en-US" sz="2000" b="1" dirty="0">
                <a:solidFill>
                  <a:schemeClr val="bg1"/>
                </a:solidFill>
                <a:latin typeface="Apple Braille" pitchFamily="2" charset="0"/>
              </a:rPr>
              <a:t>TEAM- </a:t>
            </a:r>
            <a:r>
              <a:rPr lang="en-IN" sz="2000" b="1" dirty="0">
                <a:solidFill>
                  <a:schemeClr val="bg1"/>
                </a:solidFill>
                <a:latin typeface="Apple Braille" pitchFamily="2" charset="0"/>
              </a:rPr>
              <a:t>Bigdata Ninjas(BDN-11)</a:t>
            </a:r>
            <a:endParaRPr lang="en-US" sz="2000" b="1" dirty="0">
              <a:solidFill>
                <a:schemeClr val="bg1"/>
              </a:solidFill>
              <a:latin typeface="Apple Braille" pitchFamily="2" charset="0"/>
            </a:endParaRPr>
          </a:p>
          <a:p>
            <a:endParaRPr lang="en-US" sz="2000" dirty="0">
              <a:solidFill>
                <a:schemeClr val="bg1"/>
              </a:solidFill>
              <a:latin typeface="Apple Braille" pitchFamily="2" charset="0"/>
            </a:endParaRPr>
          </a:p>
        </p:txBody>
      </p:sp>
      <p:sp>
        <p:nvSpPr>
          <p:cNvPr id="219"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1"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23"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24" name="Freeform: Shape 223">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27" name="Oval 226">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9" name="Oval 228">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31"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32" name="Freeform: Shape 231">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39528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248B3-4AF2-3449-8B15-E6A726DFD4F2}"/>
              </a:ext>
            </a:extLst>
          </p:cNvPr>
          <p:cNvSpPr>
            <a:spLocks noGrp="1"/>
          </p:cNvSpPr>
          <p:nvPr>
            <p:ph type="title"/>
          </p:nvPr>
        </p:nvSpPr>
        <p:spPr>
          <a:xfrm>
            <a:off x="965199" y="1567843"/>
            <a:ext cx="4039937" cy="3714496"/>
          </a:xfrm>
        </p:spPr>
        <p:txBody>
          <a:bodyPr anchor="ctr">
            <a:normAutofit/>
          </a:bodyPr>
          <a:lstStyle/>
          <a:p>
            <a:r>
              <a:rPr lang="en-US" sz="4800" dirty="0">
                <a:latin typeface="Apple Braille" pitchFamily="2" charset="0"/>
              </a:rPr>
              <a:t>Streaming Data Analysis</a:t>
            </a:r>
            <a:r>
              <a:rPr lang="en-US" sz="4800" dirty="0"/>
              <a:t> </a:t>
            </a:r>
            <a:r>
              <a:rPr lang="en-US" sz="2000" i="1" dirty="0">
                <a:latin typeface="Apple Braille" pitchFamily="2" charset="0"/>
              </a:rPr>
              <a:t>For an origin-destination pair and for any 2-hour time window </a:t>
            </a:r>
            <a:endParaRPr lang="en-US" sz="4800" i="1" dirty="0">
              <a:latin typeface="Apple Braille" pitchFamily="2" charset="0"/>
            </a:endParaRPr>
          </a:p>
        </p:txBody>
      </p:sp>
      <p:grpSp>
        <p:nvGrpSpPr>
          <p:cNvPr id="10" name="Group 9">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11"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4" name="Freeform: Shape 13">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72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E9013-9718-6742-B8B7-EB54FE690136}"/>
              </a:ext>
            </a:extLst>
          </p:cNvPr>
          <p:cNvSpPr>
            <a:spLocks noGrp="1"/>
          </p:cNvSpPr>
          <p:nvPr>
            <p:ph type="title"/>
          </p:nvPr>
        </p:nvSpPr>
        <p:spPr>
          <a:xfrm>
            <a:off x="1356919" y="2945524"/>
            <a:ext cx="6457183" cy="2577452"/>
          </a:xfrm>
        </p:spPr>
        <p:txBody>
          <a:bodyPr vert="horz" lIns="91440" tIns="45720" rIns="91440" bIns="45720" rtlCol="0" anchor="t">
            <a:normAutofit fontScale="90000"/>
          </a:bodyPr>
          <a:lstStyle/>
          <a:p>
            <a:r>
              <a:rPr lang="en-US" sz="4000" i="1" kern="1200" dirty="0">
                <a:solidFill>
                  <a:schemeClr val="tx1"/>
                </a:solidFill>
                <a:latin typeface="Apple Braille" pitchFamily="2" charset="0"/>
              </a:rPr>
              <a:t>Additional Table Downloaded from Various Website to make it more meaningful</a:t>
            </a:r>
            <a:br>
              <a:rPr lang="en-US" sz="4000" i="1" kern="1200" dirty="0">
                <a:solidFill>
                  <a:schemeClr val="tx1"/>
                </a:solidFill>
                <a:latin typeface="Apple Braille" pitchFamily="2" charset="0"/>
              </a:rPr>
            </a:br>
            <a:endParaRPr lang="en-US" sz="4000" kern="1200" dirty="0">
              <a:solidFill>
                <a:schemeClr val="tx1"/>
              </a:solidFill>
              <a:latin typeface="Apple Braille" pitchFamily="2" charset="0"/>
            </a:endParaRPr>
          </a:p>
        </p:txBody>
      </p:sp>
      <p:sp>
        <p:nvSpPr>
          <p:cNvPr id="21" name="Freeform: Shape 20">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904"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08814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5308-E422-694B-B071-5BE4BD69B84C}"/>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000" dirty="0">
                <a:solidFill>
                  <a:schemeClr val="bg1"/>
                </a:solidFill>
                <a:latin typeface="Apple Braille" pitchFamily="2" charset="0"/>
              </a:rPr>
              <a:t>Metadata Downloaded from Open-Sky website</a:t>
            </a:r>
            <a:r>
              <a:rPr lang="en-US" sz="2000" kern="1200" dirty="0">
                <a:solidFill>
                  <a:schemeClr val="bg1"/>
                </a:solidFill>
                <a:latin typeface="Apple Braille" pitchFamily="2" charset="0"/>
              </a:rPr>
              <a:t> </a:t>
            </a:r>
          </a:p>
        </p:txBody>
      </p:sp>
      <p:pic>
        <p:nvPicPr>
          <p:cNvPr id="9" name="Picture 8" descr="Table&#10;&#10;Description automatically generated">
            <a:extLst>
              <a:ext uri="{FF2B5EF4-FFF2-40B4-BE49-F238E27FC236}">
                <a16:creationId xmlns:a16="http://schemas.microsoft.com/office/drawing/2014/main" id="{3BE8EFB2-93AA-3541-9719-C569DDE5EEC4}"/>
              </a:ext>
            </a:extLst>
          </p:cNvPr>
          <p:cNvPicPr/>
          <p:nvPr/>
        </p:nvPicPr>
        <p:blipFill>
          <a:blip r:embed="rId2"/>
          <a:stretch>
            <a:fillRect/>
          </a:stretch>
        </p:blipFill>
        <p:spPr>
          <a:xfrm>
            <a:off x="5646793" y="575965"/>
            <a:ext cx="6305550" cy="3850858"/>
          </a:xfrm>
          <a:prstGeom prst="rect">
            <a:avLst/>
          </a:prstGeom>
        </p:spPr>
      </p:pic>
      <p:sp>
        <p:nvSpPr>
          <p:cNvPr id="5" name="Rectangle 4">
            <a:extLst>
              <a:ext uri="{FF2B5EF4-FFF2-40B4-BE49-F238E27FC236}">
                <a16:creationId xmlns:a16="http://schemas.microsoft.com/office/drawing/2014/main" id="{4FB0538B-6430-4F47-90EB-AA17210FA05A}"/>
              </a:ext>
            </a:extLst>
          </p:cNvPr>
          <p:cNvSpPr/>
          <p:nvPr/>
        </p:nvSpPr>
        <p:spPr>
          <a:xfrm>
            <a:off x="0" y="6488668"/>
            <a:ext cx="4267450" cy="307777"/>
          </a:xfrm>
          <a:prstGeom prst="rect">
            <a:avLst/>
          </a:prstGeom>
        </p:spPr>
        <p:txBody>
          <a:bodyPr wrap="none">
            <a:spAutoFit/>
          </a:bodyPr>
          <a:lstStyle/>
          <a:p>
            <a:r>
              <a:rPr lang="en-US" sz="1400" b="1" i="1" dirty="0">
                <a:latin typeface="Apple Braille" pitchFamily="2" charset="0"/>
              </a:rPr>
              <a:t>https://</a:t>
            </a:r>
            <a:r>
              <a:rPr lang="en-US" sz="1400" b="1" i="1" dirty="0" err="1">
                <a:latin typeface="Apple Braille" pitchFamily="2" charset="0"/>
              </a:rPr>
              <a:t>opensky-network.org</a:t>
            </a:r>
            <a:r>
              <a:rPr lang="en-US" sz="1400" b="1" i="1" dirty="0">
                <a:latin typeface="Apple Braille" pitchFamily="2" charset="0"/>
              </a:rPr>
              <a:t>/datasets/metadata/</a:t>
            </a:r>
          </a:p>
        </p:txBody>
      </p:sp>
      <p:sp>
        <p:nvSpPr>
          <p:cNvPr id="6" name="TextBox 5">
            <a:extLst>
              <a:ext uri="{FF2B5EF4-FFF2-40B4-BE49-F238E27FC236}">
                <a16:creationId xmlns:a16="http://schemas.microsoft.com/office/drawing/2014/main" id="{3B39C6DD-9358-5446-A483-0AD950A3E527}"/>
              </a:ext>
            </a:extLst>
          </p:cNvPr>
          <p:cNvSpPr txBox="1"/>
          <p:nvPr/>
        </p:nvSpPr>
        <p:spPr>
          <a:xfrm>
            <a:off x="5831305" y="114300"/>
            <a:ext cx="5755105" cy="523220"/>
          </a:xfrm>
          <a:prstGeom prst="rect">
            <a:avLst/>
          </a:prstGeom>
          <a:noFill/>
        </p:spPr>
        <p:txBody>
          <a:bodyPr wrap="square" rtlCol="0">
            <a:spAutoFit/>
          </a:bodyPr>
          <a:lstStyle/>
          <a:p>
            <a:r>
              <a:rPr lang="en-US" sz="1400" dirty="0">
                <a:latin typeface="Apple Braille" pitchFamily="2" charset="0"/>
              </a:rPr>
              <a:t>Removed additional Columns using Python as Excel was not able to perform actions because of huge set of Data  </a:t>
            </a:r>
          </a:p>
        </p:txBody>
      </p:sp>
      <p:pic>
        <p:nvPicPr>
          <p:cNvPr id="7" name="Picture 6">
            <a:extLst>
              <a:ext uri="{FF2B5EF4-FFF2-40B4-BE49-F238E27FC236}">
                <a16:creationId xmlns:a16="http://schemas.microsoft.com/office/drawing/2014/main" id="{B844E0D1-E7C3-2740-93B0-0A0528279EBF}"/>
              </a:ext>
            </a:extLst>
          </p:cNvPr>
          <p:cNvPicPr>
            <a:picLocks noChangeAspect="1"/>
          </p:cNvPicPr>
          <p:nvPr/>
        </p:nvPicPr>
        <p:blipFill>
          <a:blip r:embed="rId3"/>
          <a:stretch>
            <a:fillRect/>
          </a:stretch>
        </p:blipFill>
        <p:spPr>
          <a:xfrm>
            <a:off x="5646793" y="4844771"/>
            <a:ext cx="5019480" cy="1951674"/>
          </a:xfrm>
          <a:prstGeom prst="rect">
            <a:avLst/>
          </a:prstGeom>
        </p:spPr>
      </p:pic>
      <p:sp>
        <p:nvSpPr>
          <p:cNvPr id="11" name="TextBox 10">
            <a:extLst>
              <a:ext uri="{FF2B5EF4-FFF2-40B4-BE49-F238E27FC236}">
                <a16:creationId xmlns:a16="http://schemas.microsoft.com/office/drawing/2014/main" id="{43BB2C84-DB6B-F34D-8F6E-35CD6109A595}"/>
              </a:ext>
            </a:extLst>
          </p:cNvPr>
          <p:cNvSpPr txBox="1"/>
          <p:nvPr/>
        </p:nvSpPr>
        <p:spPr>
          <a:xfrm>
            <a:off x="5646793" y="4493142"/>
            <a:ext cx="5939617" cy="307777"/>
          </a:xfrm>
          <a:prstGeom prst="rect">
            <a:avLst/>
          </a:prstGeom>
          <a:noFill/>
        </p:spPr>
        <p:txBody>
          <a:bodyPr wrap="square" rtlCol="0">
            <a:spAutoFit/>
          </a:bodyPr>
          <a:lstStyle/>
          <a:p>
            <a:r>
              <a:rPr lang="en-US" sz="1400" dirty="0">
                <a:latin typeface="Apple Braille" pitchFamily="2" charset="0"/>
              </a:rPr>
              <a:t>ICA024 and Tail Number was Uploaded to Big Query  after modifications</a:t>
            </a:r>
          </a:p>
        </p:txBody>
      </p:sp>
    </p:spTree>
    <p:extLst>
      <p:ext uri="{BB962C8B-B14F-4D97-AF65-F5344CB8AC3E}">
        <p14:creationId xmlns:p14="http://schemas.microsoft.com/office/powerpoint/2010/main" val="24191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5308-E422-694B-B071-5BE4BD69B84C}"/>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000" dirty="0">
                <a:solidFill>
                  <a:schemeClr val="bg1"/>
                </a:solidFill>
                <a:latin typeface="Apple Braille" pitchFamily="2" charset="0"/>
              </a:rPr>
              <a:t>IATA and ICAO CODE Downloaded from Wikipedia</a:t>
            </a:r>
            <a:endParaRPr lang="en-US" sz="2000" kern="1200" dirty="0">
              <a:solidFill>
                <a:schemeClr val="bg1"/>
              </a:solidFill>
              <a:latin typeface="Apple Braille" pitchFamily="2" charset="0"/>
            </a:endParaRPr>
          </a:p>
        </p:txBody>
      </p:sp>
      <p:sp>
        <p:nvSpPr>
          <p:cNvPr id="5" name="Rectangle 4">
            <a:extLst>
              <a:ext uri="{FF2B5EF4-FFF2-40B4-BE49-F238E27FC236}">
                <a16:creationId xmlns:a16="http://schemas.microsoft.com/office/drawing/2014/main" id="{4FB0538B-6430-4F47-90EB-AA17210FA05A}"/>
              </a:ext>
            </a:extLst>
          </p:cNvPr>
          <p:cNvSpPr/>
          <p:nvPr/>
        </p:nvSpPr>
        <p:spPr>
          <a:xfrm>
            <a:off x="0" y="6488668"/>
            <a:ext cx="4317849" cy="307777"/>
          </a:xfrm>
          <a:prstGeom prst="rect">
            <a:avLst/>
          </a:prstGeom>
        </p:spPr>
        <p:txBody>
          <a:bodyPr wrap="none">
            <a:spAutoFit/>
          </a:bodyPr>
          <a:lstStyle/>
          <a:p>
            <a:r>
              <a:rPr lang="en-US" sz="1400" b="1" i="1" dirty="0">
                <a:latin typeface="Apple Braille" pitchFamily="2" charset="0"/>
              </a:rPr>
              <a:t>https://</a:t>
            </a:r>
            <a:r>
              <a:rPr lang="en-US" sz="1400" b="1" i="1" dirty="0" err="1">
                <a:latin typeface="Apple Braille" pitchFamily="2" charset="0"/>
              </a:rPr>
              <a:t>en.wikipedia.org</a:t>
            </a:r>
            <a:r>
              <a:rPr lang="en-US" sz="1400" b="1" i="1" dirty="0">
                <a:latin typeface="Apple Braille" pitchFamily="2" charset="0"/>
              </a:rPr>
              <a:t>/wiki/</a:t>
            </a:r>
            <a:r>
              <a:rPr lang="en-US" sz="1400" b="1" i="1" dirty="0" err="1">
                <a:latin typeface="Apple Braille" pitchFamily="2" charset="0"/>
              </a:rPr>
              <a:t>List_of_airline_codes</a:t>
            </a:r>
            <a:endParaRPr lang="en-US" sz="1400" b="1" i="1" dirty="0">
              <a:latin typeface="Apple Braille" pitchFamily="2" charset="0"/>
            </a:endParaRPr>
          </a:p>
        </p:txBody>
      </p:sp>
      <p:sp>
        <p:nvSpPr>
          <p:cNvPr id="6" name="TextBox 5">
            <a:extLst>
              <a:ext uri="{FF2B5EF4-FFF2-40B4-BE49-F238E27FC236}">
                <a16:creationId xmlns:a16="http://schemas.microsoft.com/office/drawing/2014/main" id="{3B39C6DD-9358-5446-A483-0AD950A3E527}"/>
              </a:ext>
            </a:extLst>
          </p:cNvPr>
          <p:cNvSpPr txBox="1"/>
          <p:nvPr/>
        </p:nvSpPr>
        <p:spPr>
          <a:xfrm>
            <a:off x="5831304" y="707126"/>
            <a:ext cx="5755105" cy="307777"/>
          </a:xfrm>
          <a:prstGeom prst="rect">
            <a:avLst/>
          </a:prstGeom>
          <a:noFill/>
        </p:spPr>
        <p:txBody>
          <a:bodyPr wrap="square" rtlCol="0">
            <a:spAutoFit/>
          </a:bodyPr>
          <a:lstStyle/>
          <a:p>
            <a:r>
              <a:rPr lang="en-US" sz="1400" dirty="0">
                <a:latin typeface="Apple Braille" pitchFamily="2" charset="0"/>
              </a:rPr>
              <a:t>IATA Code and ICAO Code was present in Wikipedia</a:t>
            </a:r>
          </a:p>
        </p:txBody>
      </p:sp>
      <p:pic>
        <p:nvPicPr>
          <p:cNvPr id="3" name="Picture 2">
            <a:extLst>
              <a:ext uri="{FF2B5EF4-FFF2-40B4-BE49-F238E27FC236}">
                <a16:creationId xmlns:a16="http://schemas.microsoft.com/office/drawing/2014/main" id="{332B2681-54D8-054C-9DC5-312044F040ED}"/>
              </a:ext>
            </a:extLst>
          </p:cNvPr>
          <p:cNvPicPr>
            <a:picLocks noChangeAspect="1"/>
          </p:cNvPicPr>
          <p:nvPr/>
        </p:nvPicPr>
        <p:blipFill>
          <a:blip r:embed="rId2"/>
          <a:stretch>
            <a:fillRect/>
          </a:stretch>
        </p:blipFill>
        <p:spPr>
          <a:xfrm>
            <a:off x="5831304" y="4119297"/>
            <a:ext cx="5434970" cy="2065421"/>
          </a:xfrm>
          <a:prstGeom prst="rect">
            <a:avLst/>
          </a:prstGeom>
        </p:spPr>
      </p:pic>
      <p:pic>
        <p:nvPicPr>
          <p:cNvPr id="8" name="Picture 7">
            <a:extLst>
              <a:ext uri="{FF2B5EF4-FFF2-40B4-BE49-F238E27FC236}">
                <a16:creationId xmlns:a16="http://schemas.microsoft.com/office/drawing/2014/main" id="{FA5C87D6-155A-6940-AC11-BACA3B87676F}"/>
              </a:ext>
            </a:extLst>
          </p:cNvPr>
          <p:cNvPicPr>
            <a:picLocks noChangeAspect="1"/>
          </p:cNvPicPr>
          <p:nvPr/>
        </p:nvPicPr>
        <p:blipFill>
          <a:blip r:embed="rId3"/>
          <a:stretch>
            <a:fillRect/>
          </a:stretch>
        </p:blipFill>
        <p:spPr>
          <a:xfrm>
            <a:off x="5831304" y="1014903"/>
            <a:ext cx="5755105" cy="2428250"/>
          </a:xfrm>
          <a:prstGeom prst="rect">
            <a:avLst/>
          </a:prstGeom>
        </p:spPr>
      </p:pic>
      <p:sp>
        <p:nvSpPr>
          <p:cNvPr id="12" name="TextBox 11">
            <a:extLst>
              <a:ext uri="{FF2B5EF4-FFF2-40B4-BE49-F238E27FC236}">
                <a16:creationId xmlns:a16="http://schemas.microsoft.com/office/drawing/2014/main" id="{0FB1F999-F1CE-B64E-9689-560E65CFA839}"/>
              </a:ext>
            </a:extLst>
          </p:cNvPr>
          <p:cNvSpPr txBox="1"/>
          <p:nvPr/>
        </p:nvSpPr>
        <p:spPr>
          <a:xfrm>
            <a:off x="5831304" y="3811520"/>
            <a:ext cx="5947612" cy="307777"/>
          </a:xfrm>
          <a:prstGeom prst="rect">
            <a:avLst/>
          </a:prstGeom>
          <a:noFill/>
        </p:spPr>
        <p:txBody>
          <a:bodyPr wrap="square" rtlCol="0">
            <a:spAutoFit/>
          </a:bodyPr>
          <a:lstStyle/>
          <a:p>
            <a:r>
              <a:rPr lang="en-US" sz="1400" dirty="0">
                <a:latin typeface="Apple Braille" pitchFamily="2" charset="0"/>
              </a:rPr>
              <a:t>IATA, ICAO Code and Airline Information was uploaded in Big Query</a:t>
            </a:r>
          </a:p>
        </p:txBody>
      </p:sp>
    </p:spTree>
    <p:extLst>
      <p:ext uri="{BB962C8B-B14F-4D97-AF65-F5344CB8AC3E}">
        <p14:creationId xmlns:p14="http://schemas.microsoft.com/office/powerpoint/2010/main" val="101850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B6410D-0F68-BD4F-8835-AFC3673D6AF3}"/>
              </a:ext>
            </a:extLst>
          </p:cNvPr>
          <p:cNvSpPr>
            <a:spLocks noGrp="1"/>
          </p:cNvSpPr>
          <p:nvPr>
            <p:ph type="title"/>
          </p:nvPr>
        </p:nvSpPr>
        <p:spPr>
          <a:xfrm>
            <a:off x="1356919" y="2945524"/>
            <a:ext cx="6457183" cy="2577452"/>
          </a:xfrm>
        </p:spPr>
        <p:txBody>
          <a:bodyPr vert="horz" lIns="91440" tIns="45720" rIns="91440" bIns="45720" rtlCol="0" anchor="t">
            <a:normAutofit fontScale="90000"/>
          </a:bodyPr>
          <a:lstStyle/>
          <a:p>
            <a:r>
              <a:rPr lang="en-US" sz="4500" i="1" kern="1200" dirty="0">
                <a:solidFill>
                  <a:schemeClr val="tx1"/>
                </a:solidFill>
                <a:latin typeface="Apple Braille" pitchFamily="2" charset="0"/>
              </a:rPr>
              <a:t>Data Wrangling- Streaming Data contained incomplete information</a:t>
            </a:r>
            <a:br>
              <a:rPr lang="en-US" sz="4500" i="1" kern="1200" dirty="0">
                <a:solidFill>
                  <a:schemeClr val="tx1"/>
                </a:solidFill>
                <a:latin typeface="Apple Braille" pitchFamily="2" charset="0"/>
              </a:rPr>
            </a:br>
            <a:endParaRPr lang="en-US" sz="4500" kern="1200" dirty="0">
              <a:solidFill>
                <a:schemeClr val="tx1"/>
              </a:solidFill>
              <a:latin typeface="Apple Braille" pitchFamily="2" charset="0"/>
            </a:endParaRPr>
          </a:p>
        </p:txBody>
      </p:sp>
      <p:sp>
        <p:nvSpPr>
          <p:cNvPr id="10" name="Freeform: Shape 9">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904"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2906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5308-E422-694B-B071-5BE4BD69B84C}"/>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000" dirty="0">
                <a:solidFill>
                  <a:schemeClr val="bg1"/>
                </a:solidFill>
                <a:latin typeface="Apple Braille" pitchFamily="2" charset="0"/>
              </a:rPr>
              <a:t>Addition of Tail Number</a:t>
            </a:r>
            <a:endParaRPr lang="en-US" sz="2000" kern="1200" dirty="0">
              <a:solidFill>
                <a:schemeClr val="bg1"/>
              </a:solidFill>
              <a:latin typeface="Apple Braille" pitchFamily="2" charset="0"/>
            </a:endParaRPr>
          </a:p>
        </p:txBody>
      </p:sp>
      <p:sp>
        <p:nvSpPr>
          <p:cNvPr id="6" name="TextBox 5">
            <a:extLst>
              <a:ext uri="{FF2B5EF4-FFF2-40B4-BE49-F238E27FC236}">
                <a16:creationId xmlns:a16="http://schemas.microsoft.com/office/drawing/2014/main" id="{3B39C6DD-9358-5446-A483-0AD950A3E527}"/>
              </a:ext>
            </a:extLst>
          </p:cNvPr>
          <p:cNvSpPr txBox="1"/>
          <p:nvPr/>
        </p:nvSpPr>
        <p:spPr>
          <a:xfrm>
            <a:off x="5113422" y="1419392"/>
            <a:ext cx="6472988" cy="523220"/>
          </a:xfrm>
          <a:prstGeom prst="rect">
            <a:avLst/>
          </a:prstGeom>
          <a:noFill/>
        </p:spPr>
        <p:txBody>
          <a:bodyPr wrap="square" rtlCol="0">
            <a:spAutoFit/>
          </a:bodyPr>
          <a:lstStyle/>
          <a:p>
            <a:r>
              <a:rPr lang="en-US" sz="1400" dirty="0">
                <a:latin typeface="Apple Braille" pitchFamily="2" charset="0"/>
              </a:rPr>
              <a:t>Added Tail Number in the table with respect to ICAO24 while using Open-Sky Metadata table ‘</a:t>
            </a:r>
            <a:r>
              <a:rPr lang="en-US" sz="1400" b="1" i="1" dirty="0" err="1">
                <a:latin typeface="Apple Braille" pitchFamily="2" charset="0"/>
              </a:rPr>
              <a:t>AirlineInfo</a:t>
            </a:r>
            <a:r>
              <a:rPr lang="en-US" sz="1400" dirty="0">
                <a:latin typeface="Apple Braille" pitchFamily="2" charset="0"/>
              </a:rPr>
              <a:t>’</a:t>
            </a:r>
          </a:p>
        </p:txBody>
      </p:sp>
      <p:pic>
        <p:nvPicPr>
          <p:cNvPr id="10" name="Picture 9" descr="Graphical user interface, text, application, email&#10;&#10;Description automatically generated">
            <a:extLst>
              <a:ext uri="{FF2B5EF4-FFF2-40B4-BE49-F238E27FC236}">
                <a16:creationId xmlns:a16="http://schemas.microsoft.com/office/drawing/2014/main" id="{77E2C246-BC4E-B147-9682-33EFDCC2DF40}"/>
              </a:ext>
            </a:extLst>
          </p:cNvPr>
          <p:cNvPicPr/>
          <p:nvPr/>
        </p:nvPicPr>
        <p:blipFill>
          <a:blip r:embed="rId2"/>
          <a:stretch>
            <a:fillRect/>
          </a:stretch>
        </p:blipFill>
        <p:spPr>
          <a:xfrm>
            <a:off x="5113422" y="2074363"/>
            <a:ext cx="6302291" cy="4343888"/>
          </a:xfrm>
          <a:prstGeom prst="rect">
            <a:avLst/>
          </a:prstGeom>
        </p:spPr>
      </p:pic>
    </p:spTree>
    <p:extLst>
      <p:ext uri="{BB962C8B-B14F-4D97-AF65-F5344CB8AC3E}">
        <p14:creationId xmlns:p14="http://schemas.microsoft.com/office/powerpoint/2010/main" val="1421090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5308-E422-694B-B071-5BE4BD69B84C}"/>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000" dirty="0">
                <a:solidFill>
                  <a:schemeClr val="bg1"/>
                </a:solidFill>
                <a:latin typeface="Apple Braille" pitchFamily="2" charset="0"/>
              </a:rPr>
              <a:t>Call Sign Split and Extraction of Date, Time and  Day of Week</a:t>
            </a:r>
            <a:endParaRPr lang="en-US" sz="2000" kern="1200" dirty="0">
              <a:solidFill>
                <a:schemeClr val="bg1"/>
              </a:solidFill>
              <a:latin typeface="Apple Braille" pitchFamily="2" charset="0"/>
            </a:endParaRPr>
          </a:p>
        </p:txBody>
      </p:sp>
      <p:sp>
        <p:nvSpPr>
          <p:cNvPr id="6" name="TextBox 5">
            <a:extLst>
              <a:ext uri="{FF2B5EF4-FFF2-40B4-BE49-F238E27FC236}">
                <a16:creationId xmlns:a16="http://schemas.microsoft.com/office/drawing/2014/main" id="{3B39C6DD-9358-5446-A483-0AD950A3E527}"/>
              </a:ext>
            </a:extLst>
          </p:cNvPr>
          <p:cNvSpPr txBox="1"/>
          <p:nvPr/>
        </p:nvSpPr>
        <p:spPr>
          <a:xfrm>
            <a:off x="5113422" y="1433680"/>
            <a:ext cx="6472988" cy="523220"/>
          </a:xfrm>
          <a:prstGeom prst="rect">
            <a:avLst/>
          </a:prstGeom>
          <a:noFill/>
        </p:spPr>
        <p:txBody>
          <a:bodyPr wrap="square" rtlCol="0">
            <a:spAutoFit/>
          </a:bodyPr>
          <a:lstStyle/>
          <a:p>
            <a:r>
              <a:rPr lang="en-US" sz="1400" dirty="0">
                <a:latin typeface="Apple Braille" pitchFamily="2" charset="0"/>
              </a:rPr>
              <a:t>Performed Call Split to extract IATA Code and Flight Number. Extracted Date, Time and Day of Week. Converted Flight Number to Integer using </a:t>
            </a:r>
            <a:r>
              <a:rPr lang="en-US" sz="1400" b="1" dirty="0">
                <a:latin typeface="Apple Braille" pitchFamily="2" charset="0"/>
              </a:rPr>
              <a:t>SAFE_CAST</a:t>
            </a:r>
          </a:p>
        </p:txBody>
      </p:sp>
      <p:pic>
        <p:nvPicPr>
          <p:cNvPr id="7" name="Picture 6" descr="Graphical user interface, text, application, email&#10;&#10;Description automatically generated">
            <a:extLst>
              <a:ext uri="{FF2B5EF4-FFF2-40B4-BE49-F238E27FC236}">
                <a16:creationId xmlns:a16="http://schemas.microsoft.com/office/drawing/2014/main" id="{AAA0AB4A-6B79-AD42-90F1-93E30738E48B}"/>
              </a:ext>
            </a:extLst>
          </p:cNvPr>
          <p:cNvPicPr/>
          <p:nvPr/>
        </p:nvPicPr>
        <p:blipFill>
          <a:blip r:embed="rId2"/>
          <a:stretch>
            <a:fillRect/>
          </a:stretch>
        </p:blipFill>
        <p:spPr>
          <a:xfrm>
            <a:off x="5113422" y="2074363"/>
            <a:ext cx="6216566" cy="4172903"/>
          </a:xfrm>
          <a:prstGeom prst="rect">
            <a:avLst/>
          </a:prstGeom>
        </p:spPr>
      </p:pic>
    </p:spTree>
    <p:extLst>
      <p:ext uri="{BB962C8B-B14F-4D97-AF65-F5344CB8AC3E}">
        <p14:creationId xmlns:p14="http://schemas.microsoft.com/office/powerpoint/2010/main" val="1690740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5308-E422-694B-B071-5BE4BD69B84C}"/>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000" kern="1200" dirty="0">
                <a:solidFill>
                  <a:schemeClr val="bg1"/>
                </a:solidFill>
                <a:latin typeface="Apple Braille" pitchFamily="2" charset="0"/>
              </a:rPr>
              <a:t>Adding Airline Name in the Table</a:t>
            </a:r>
          </a:p>
        </p:txBody>
      </p:sp>
      <p:sp>
        <p:nvSpPr>
          <p:cNvPr id="6" name="TextBox 5">
            <a:extLst>
              <a:ext uri="{FF2B5EF4-FFF2-40B4-BE49-F238E27FC236}">
                <a16:creationId xmlns:a16="http://schemas.microsoft.com/office/drawing/2014/main" id="{3B39C6DD-9358-5446-A483-0AD950A3E527}"/>
              </a:ext>
            </a:extLst>
          </p:cNvPr>
          <p:cNvSpPr txBox="1"/>
          <p:nvPr/>
        </p:nvSpPr>
        <p:spPr>
          <a:xfrm>
            <a:off x="5113422" y="1447967"/>
            <a:ext cx="6472988" cy="523220"/>
          </a:xfrm>
          <a:prstGeom prst="rect">
            <a:avLst/>
          </a:prstGeom>
          <a:noFill/>
        </p:spPr>
        <p:txBody>
          <a:bodyPr wrap="square" rtlCol="0">
            <a:spAutoFit/>
          </a:bodyPr>
          <a:lstStyle/>
          <a:p>
            <a:r>
              <a:rPr lang="en-US" sz="1400" dirty="0">
                <a:latin typeface="Apple Braille" pitchFamily="2" charset="0"/>
              </a:rPr>
              <a:t>Used Wikipedia extracted ‘</a:t>
            </a:r>
            <a:r>
              <a:rPr lang="en-US" sz="1400" b="1" i="1" dirty="0" err="1">
                <a:latin typeface="Apple Braille" pitchFamily="2" charset="0"/>
              </a:rPr>
              <a:t>AirlineCode</a:t>
            </a:r>
            <a:r>
              <a:rPr lang="en-US" sz="1400" b="1" i="1" dirty="0">
                <a:latin typeface="Apple Braille" pitchFamily="2" charset="0"/>
              </a:rPr>
              <a:t>’</a:t>
            </a:r>
            <a:r>
              <a:rPr lang="en-US" sz="1400" dirty="0">
                <a:latin typeface="Apple Braille" pitchFamily="2" charset="0"/>
              </a:rPr>
              <a:t> table IATA Code and IATA Code, after split from Callsign, to perform a join and extract Airline Information</a:t>
            </a:r>
            <a:endParaRPr lang="en-US" sz="1400" b="1" dirty="0">
              <a:latin typeface="Apple Braille" pitchFamily="2" charset="0"/>
            </a:endParaRPr>
          </a:p>
        </p:txBody>
      </p:sp>
      <p:pic>
        <p:nvPicPr>
          <p:cNvPr id="8" name="Picture 7" descr="Graphical user interface, text, application, email&#10;&#10;Description automatically generated">
            <a:extLst>
              <a:ext uri="{FF2B5EF4-FFF2-40B4-BE49-F238E27FC236}">
                <a16:creationId xmlns:a16="http://schemas.microsoft.com/office/drawing/2014/main" id="{7A35EF08-ECAE-2147-9A75-D167F0A5569D}"/>
              </a:ext>
            </a:extLst>
          </p:cNvPr>
          <p:cNvPicPr/>
          <p:nvPr/>
        </p:nvPicPr>
        <p:blipFill>
          <a:blip r:embed="rId2"/>
          <a:stretch>
            <a:fillRect/>
          </a:stretch>
        </p:blipFill>
        <p:spPr>
          <a:xfrm>
            <a:off x="5113422" y="2074363"/>
            <a:ext cx="6245141" cy="4115117"/>
          </a:xfrm>
          <a:prstGeom prst="rect">
            <a:avLst/>
          </a:prstGeom>
        </p:spPr>
      </p:pic>
    </p:spTree>
    <p:extLst>
      <p:ext uri="{BB962C8B-B14F-4D97-AF65-F5344CB8AC3E}">
        <p14:creationId xmlns:p14="http://schemas.microsoft.com/office/powerpoint/2010/main" val="4171668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5308-E422-694B-B071-5BE4BD69B84C}"/>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fontScale="90000"/>
          </a:bodyPr>
          <a:lstStyle/>
          <a:p>
            <a:r>
              <a:rPr lang="en-US" sz="2000" kern="1200" dirty="0">
                <a:solidFill>
                  <a:schemeClr val="bg1"/>
                </a:solidFill>
                <a:latin typeface="Apple Braille" pitchFamily="2" charset="0"/>
              </a:rPr>
              <a:t>Adding </a:t>
            </a:r>
            <a:r>
              <a:rPr lang="en-US" sz="2000" kern="1200" dirty="0" err="1">
                <a:solidFill>
                  <a:schemeClr val="bg1"/>
                </a:solidFill>
                <a:latin typeface="Apple Braille" pitchFamily="2" charset="0"/>
              </a:rPr>
              <a:t>CarrierID</a:t>
            </a:r>
            <a:r>
              <a:rPr lang="en-US" sz="2000" kern="1200" dirty="0">
                <a:solidFill>
                  <a:schemeClr val="bg1"/>
                </a:solidFill>
                <a:latin typeface="Apple Braille" pitchFamily="2" charset="0"/>
              </a:rPr>
              <a:t> Origin Destination Scheduled Departure-Arrival Time</a:t>
            </a:r>
          </a:p>
        </p:txBody>
      </p:sp>
      <p:sp>
        <p:nvSpPr>
          <p:cNvPr id="6" name="TextBox 5">
            <a:extLst>
              <a:ext uri="{FF2B5EF4-FFF2-40B4-BE49-F238E27FC236}">
                <a16:creationId xmlns:a16="http://schemas.microsoft.com/office/drawing/2014/main" id="{3B39C6DD-9358-5446-A483-0AD950A3E527}"/>
              </a:ext>
            </a:extLst>
          </p:cNvPr>
          <p:cNvSpPr txBox="1"/>
          <p:nvPr/>
        </p:nvSpPr>
        <p:spPr>
          <a:xfrm>
            <a:off x="5113421" y="1335699"/>
            <a:ext cx="6472988" cy="738664"/>
          </a:xfrm>
          <a:prstGeom prst="rect">
            <a:avLst/>
          </a:prstGeom>
          <a:noFill/>
        </p:spPr>
        <p:txBody>
          <a:bodyPr wrap="square" rtlCol="0">
            <a:spAutoFit/>
          </a:bodyPr>
          <a:lstStyle/>
          <a:p>
            <a:r>
              <a:rPr lang="en-US" sz="1400" dirty="0">
                <a:latin typeface="Apple Braille" pitchFamily="2" charset="0"/>
              </a:rPr>
              <a:t>Used Batch Data to add Carrier ID, Origin, Destination, Scheduled Departure Time, Scheduled Arrival Time and Converted </a:t>
            </a:r>
            <a:r>
              <a:rPr lang="en-US" sz="1400" b="1" dirty="0">
                <a:latin typeface="Apple Braille" pitchFamily="2" charset="0"/>
              </a:rPr>
              <a:t>UTC</a:t>
            </a:r>
            <a:r>
              <a:rPr lang="en-US" sz="1400" dirty="0">
                <a:latin typeface="Apple Braille" pitchFamily="2" charset="0"/>
              </a:rPr>
              <a:t> time of Streaming Data to </a:t>
            </a:r>
            <a:r>
              <a:rPr lang="en-US" sz="1400" b="1" dirty="0">
                <a:latin typeface="Apple Braille" pitchFamily="2" charset="0"/>
              </a:rPr>
              <a:t>CST</a:t>
            </a:r>
          </a:p>
        </p:txBody>
      </p:sp>
      <p:pic>
        <p:nvPicPr>
          <p:cNvPr id="8" name="Picture 7" descr="Graphical user interface, text, application, email&#10;&#10;Description automatically generated">
            <a:extLst>
              <a:ext uri="{FF2B5EF4-FFF2-40B4-BE49-F238E27FC236}">
                <a16:creationId xmlns:a16="http://schemas.microsoft.com/office/drawing/2014/main" id="{F36F6479-3450-184D-B123-1ADFB68EF38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13421" y="2074363"/>
            <a:ext cx="6302291" cy="3897812"/>
          </a:xfrm>
          <a:prstGeom prst="rect">
            <a:avLst/>
          </a:prstGeom>
        </p:spPr>
      </p:pic>
    </p:spTree>
    <p:extLst>
      <p:ext uri="{BB962C8B-B14F-4D97-AF65-F5344CB8AC3E}">
        <p14:creationId xmlns:p14="http://schemas.microsoft.com/office/powerpoint/2010/main" val="1477186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5308-E422-694B-B071-5BE4BD69B84C}"/>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000" kern="1200" dirty="0">
                <a:solidFill>
                  <a:schemeClr val="bg1"/>
                </a:solidFill>
                <a:latin typeface="Apple Braille" pitchFamily="2" charset="0"/>
              </a:rPr>
              <a:t>Converting Time schema</a:t>
            </a:r>
          </a:p>
        </p:txBody>
      </p:sp>
      <p:sp>
        <p:nvSpPr>
          <p:cNvPr id="6" name="TextBox 5">
            <a:extLst>
              <a:ext uri="{FF2B5EF4-FFF2-40B4-BE49-F238E27FC236}">
                <a16:creationId xmlns:a16="http://schemas.microsoft.com/office/drawing/2014/main" id="{3B39C6DD-9358-5446-A483-0AD950A3E527}"/>
              </a:ext>
            </a:extLst>
          </p:cNvPr>
          <p:cNvSpPr txBox="1"/>
          <p:nvPr/>
        </p:nvSpPr>
        <p:spPr>
          <a:xfrm>
            <a:off x="5113421" y="1372417"/>
            <a:ext cx="6472988" cy="523220"/>
          </a:xfrm>
          <a:prstGeom prst="rect">
            <a:avLst/>
          </a:prstGeom>
          <a:noFill/>
        </p:spPr>
        <p:txBody>
          <a:bodyPr wrap="square" rtlCol="0">
            <a:spAutoFit/>
          </a:bodyPr>
          <a:lstStyle/>
          <a:p>
            <a:r>
              <a:rPr lang="en-US" sz="1400" dirty="0">
                <a:latin typeface="Apple Braille" pitchFamily="2" charset="0"/>
              </a:rPr>
              <a:t>Batch Data Time Column is in Integer data type. For easy Calculation, converting the Time for Streaming Data into Integer type</a:t>
            </a:r>
            <a:endParaRPr lang="en-US" sz="1400" b="1" dirty="0">
              <a:latin typeface="Apple Braille" pitchFamily="2"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D0A91E71-E5F9-0640-9401-86D037E7FF3B}"/>
              </a:ext>
            </a:extLst>
          </p:cNvPr>
          <p:cNvPicPr/>
          <p:nvPr/>
        </p:nvPicPr>
        <p:blipFill>
          <a:blip r:embed="rId2"/>
          <a:stretch>
            <a:fillRect/>
          </a:stretch>
        </p:blipFill>
        <p:spPr>
          <a:xfrm>
            <a:off x="5113421" y="2074363"/>
            <a:ext cx="5727700" cy="3554095"/>
          </a:xfrm>
          <a:prstGeom prst="rect">
            <a:avLst/>
          </a:prstGeom>
        </p:spPr>
      </p:pic>
    </p:spTree>
    <p:extLst>
      <p:ext uri="{BB962C8B-B14F-4D97-AF65-F5344CB8AC3E}">
        <p14:creationId xmlns:p14="http://schemas.microsoft.com/office/powerpoint/2010/main" val="73619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Background pattern&#10;&#10;Description automatically generated">
            <a:extLst>
              <a:ext uri="{FF2B5EF4-FFF2-40B4-BE49-F238E27FC236}">
                <a16:creationId xmlns:a16="http://schemas.microsoft.com/office/drawing/2014/main" id="{F2104ED0-C63C-4C16-84A7-946CBAD0BB64}"/>
              </a:ext>
            </a:extLst>
          </p:cNvPr>
          <p:cNvPicPr>
            <a:picLocks noChangeAspect="1"/>
          </p:cNvPicPr>
          <p:nvPr/>
        </p:nvPicPr>
        <p:blipFill rotWithShape="1">
          <a:blip r:embed="rId2">
            <a:alphaModFix amt="35000"/>
          </a:blip>
          <a:srcRect t="25000"/>
          <a:stretch/>
        </p:blipFill>
        <p:spPr>
          <a:xfrm>
            <a:off x="20" y="1"/>
            <a:ext cx="12191980" cy="6857999"/>
          </a:xfrm>
          <a:prstGeom prst="rect">
            <a:avLst/>
          </a:prstGeom>
        </p:spPr>
      </p:pic>
      <p:sp>
        <p:nvSpPr>
          <p:cNvPr id="2" name="Title 1">
            <a:extLst>
              <a:ext uri="{FF2B5EF4-FFF2-40B4-BE49-F238E27FC236}">
                <a16:creationId xmlns:a16="http://schemas.microsoft.com/office/drawing/2014/main" id="{F4AA19F7-A61D-EE43-B16C-7547D2EC2363}"/>
              </a:ext>
            </a:extLst>
          </p:cNvPr>
          <p:cNvSpPr>
            <a:spLocks noGrp="1"/>
          </p:cNvSpPr>
          <p:nvPr>
            <p:ph type="title"/>
          </p:nvPr>
        </p:nvSpPr>
        <p:spPr>
          <a:xfrm>
            <a:off x="838201" y="1065862"/>
            <a:ext cx="3313164" cy="4726276"/>
          </a:xfrm>
        </p:spPr>
        <p:txBody>
          <a:bodyPr>
            <a:normAutofit/>
          </a:bodyPr>
          <a:lstStyle/>
          <a:p>
            <a:r>
              <a:rPr lang="en-US" sz="4000" dirty="0">
                <a:solidFill>
                  <a:srgbClr val="FFFFFF"/>
                </a:solidFill>
                <a:latin typeface="Apple Braille" pitchFamily="2" charset="0"/>
              </a:rPr>
              <a:t>Loading of Streaming Data into Big Query Table</a:t>
            </a:r>
          </a:p>
        </p:txBody>
      </p:sp>
      <p:cxnSp>
        <p:nvCxnSpPr>
          <p:cNvPr id="30" name="Straight Connector 2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B977B11A-3E96-4A73-9407-B9196E227FAC}"/>
              </a:ext>
            </a:extLst>
          </p:cNvPr>
          <p:cNvGraphicFramePr>
            <a:graphicFrameLocks noGrp="1"/>
          </p:cNvGraphicFramePr>
          <p:nvPr>
            <p:ph idx="1"/>
            <p:extLst>
              <p:ext uri="{D42A27DB-BD31-4B8C-83A1-F6EECF244321}">
                <p14:modId xmlns:p14="http://schemas.microsoft.com/office/powerpoint/2010/main" val="213003420"/>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24896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BBD17B-8E2B-B744-B72F-170018D25228}"/>
              </a:ext>
            </a:extLst>
          </p:cNvPr>
          <p:cNvSpPr>
            <a:spLocks noGrp="1"/>
          </p:cNvSpPr>
          <p:nvPr>
            <p:ph type="title"/>
          </p:nvPr>
        </p:nvSpPr>
        <p:spPr>
          <a:xfrm>
            <a:off x="1137036" y="548640"/>
            <a:ext cx="9543405" cy="1188720"/>
          </a:xfrm>
        </p:spPr>
        <p:txBody>
          <a:bodyPr>
            <a:normAutofit/>
          </a:bodyPr>
          <a:lstStyle/>
          <a:p>
            <a:r>
              <a:rPr lang="en-US" sz="2400" b="1" i="1" dirty="0">
                <a:solidFill>
                  <a:schemeClr val="tx1">
                    <a:lumMod val="85000"/>
                    <a:lumOff val="15000"/>
                  </a:schemeClr>
                </a:solidFill>
                <a:latin typeface="Apple Braille" pitchFamily="2" charset="0"/>
              </a:rPr>
              <a:t>List the planes and Airlines that are on ground at the origin, ascending, in-route (cruising at a fixed altitude), descending, and on ground at the destination</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8BE6AE-B24C-0647-BC33-9E609C1A0AAB}"/>
              </a:ext>
            </a:extLst>
          </p:cNvPr>
          <p:cNvSpPr txBox="1"/>
          <p:nvPr/>
        </p:nvSpPr>
        <p:spPr>
          <a:xfrm>
            <a:off x="628651" y="2701908"/>
            <a:ext cx="5467349" cy="2862322"/>
          </a:xfrm>
          <a:prstGeom prst="rect">
            <a:avLst/>
          </a:prstGeom>
          <a:noFill/>
        </p:spPr>
        <p:txBody>
          <a:bodyPr wrap="square" rtlCol="0">
            <a:spAutoFit/>
          </a:bodyPr>
          <a:lstStyle/>
          <a:p>
            <a:r>
              <a:rPr lang="en-US" sz="1200" dirty="0"/>
              <a:t>SELECT DISTINCT(TAIL_NUMBER) as </a:t>
            </a:r>
            <a:r>
              <a:rPr lang="en-US" sz="1200" dirty="0" err="1"/>
              <a:t>Tail_Number,IATA_Code</a:t>
            </a:r>
            <a:r>
              <a:rPr lang="en-US" sz="1200" dirty="0"/>
              <a:t> as Carrier,Carrier_ID,Airlines,Scheduled_Arrival_Time,ORIGIN_STATE, </a:t>
            </a:r>
            <a:r>
              <a:rPr lang="en-US" sz="1200" dirty="0" err="1"/>
              <a:t>DESTINATION_STATE,Scheduled_Depart_Time</a:t>
            </a:r>
            <a:r>
              <a:rPr lang="en-US" sz="1200" dirty="0"/>
              <a:t>, </a:t>
            </a:r>
            <a:r>
              <a:rPr lang="en-US" sz="1200" dirty="0" err="1"/>
              <a:t>Day_Of_week</a:t>
            </a:r>
            <a:r>
              <a:rPr lang="en-US" sz="1200" dirty="0"/>
              <a:t>,</a:t>
            </a:r>
          </a:p>
          <a:p>
            <a:r>
              <a:rPr lang="en-US" sz="1200" dirty="0"/>
              <a:t>CASE WHEN </a:t>
            </a:r>
            <a:r>
              <a:rPr lang="en-US" sz="1200" dirty="0" err="1"/>
              <a:t>on_ground</a:t>
            </a:r>
            <a:r>
              <a:rPr lang="en-US" sz="1200" dirty="0"/>
              <a:t>=true and </a:t>
            </a:r>
            <a:r>
              <a:rPr lang="en-US" sz="1200" dirty="0" err="1"/>
              <a:t>Scheduled_Depart_Time</a:t>
            </a:r>
            <a:r>
              <a:rPr lang="en-US" sz="1200" dirty="0"/>
              <a:t>&lt;=(Actual_Time+30) THEN 'At Origin'</a:t>
            </a:r>
          </a:p>
          <a:p>
            <a:r>
              <a:rPr lang="en-US" sz="1200" dirty="0"/>
              <a:t>WHEN </a:t>
            </a:r>
            <a:r>
              <a:rPr lang="en-US" sz="1200" dirty="0" err="1"/>
              <a:t>on_ground</a:t>
            </a:r>
            <a:r>
              <a:rPr lang="en-US" sz="1200" dirty="0"/>
              <a:t>=true and (Scheduled_Arrival_Time-30)&gt;=</a:t>
            </a:r>
            <a:r>
              <a:rPr lang="en-US" sz="1200" dirty="0" err="1"/>
              <a:t>Actual_Time</a:t>
            </a:r>
            <a:r>
              <a:rPr lang="en-US" sz="1200" dirty="0"/>
              <a:t> THEN 'At Destination'</a:t>
            </a:r>
          </a:p>
          <a:p>
            <a:r>
              <a:rPr lang="en-US" sz="1200" dirty="0"/>
              <a:t>WHEN </a:t>
            </a:r>
            <a:r>
              <a:rPr lang="en-US" sz="1200" dirty="0" err="1"/>
              <a:t>on_ground</a:t>
            </a:r>
            <a:r>
              <a:rPr lang="en-US" sz="1200" dirty="0"/>
              <a:t>=false and </a:t>
            </a:r>
            <a:r>
              <a:rPr lang="en-US" sz="1200" dirty="0" err="1"/>
              <a:t>vertical_rate</a:t>
            </a:r>
            <a:r>
              <a:rPr lang="en-US" sz="1200" dirty="0"/>
              <a:t>=0 THEN 'Cruising'</a:t>
            </a:r>
          </a:p>
          <a:p>
            <a:r>
              <a:rPr lang="en-US" sz="1200" dirty="0"/>
              <a:t>WHEN </a:t>
            </a:r>
            <a:r>
              <a:rPr lang="en-US" sz="1200" dirty="0" err="1"/>
              <a:t>on_ground</a:t>
            </a:r>
            <a:r>
              <a:rPr lang="en-US" sz="1200" dirty="0"/>
              <a:t>=false and </a:t>
            </a:r>
            <a:r>
              <a:rPr lang="en-US" sz="1200" dirty="0" err="1"/>
              <a:t>vertical_rate</a:t>
            </a:r>
            <a:r>
              <a:rPr lang="en-US" sz="1200" dirty="0"/>
              <a:t>&gt;0 THEN 'Ascending'</a:t>
            </a:r>
          </a:p>
          <a:p>
            <a:r>
              <a:rPr lang="en-US" sz="1200" dirty="0"/>
              <a:t>WHEN </a:t>
            </a:r>
            <a:r>
              <a:rPr lang="en-US" sz="1200" dirty="0" err="1"/>
              <a:t>on_ground</a:t>
            </a:r>
            <a:r>
              <a:rPr lang="en-US" sz="1200" dirty="0"/>
              <a:t>=false and </a:t>
            </a:r>
            <a:r>
              <a:rPr lang="en-US" sz="1200" dirty="0" err="1"/>
              <a:t>vertical_rate</a:t>
            </a:r>
            <a:r>
              <a:rPr lang="en-US" sz="1200" dirty="0"/>
              <a:t>&lt;0 THEN 'Descending'</a:t>
            </a:r>
          </a:p>
          <a:p>
            <a:r>
              <a:rPr lang="en-US" sz="1200" dirty="0"/>
              <a:t>ELSE 'Missing Data' END AS Status</a:t>
            </a:r>
          </a:p>
          <a:p>
            <a:r>
              <a:rPr lang="en-US" sz="1200" dirty="0"/>
              <a:t>FROM `big-data-assignment1-331623.Flight_BD2.OpenSkyAPI`</a:t>
            </a:r>
          </a:p>
          <a:p>
            <a:r>
              <a:rPr lang="en-US" sz="1200" dirty="0"/>
              <a:t>WHERE </a:t>
            </a:r>
            <a:r>
              <a:rPr lang="en-US" sz="1200" dirty="0" err="1"/>
              <a:t>contact_bq</a:t>
            </a:r>
            <a:r>
              <a:rPr lang="en-US" sz="1200" dirty="0"/>
              <a:t> BETWEEN '2021-07-27 12:00:00 UTC'AND '2021-07-27 14:00:00 UTC'</a:t>
            </a:r>
          </a:p>
          <a:p>
            <a:r>
              <a:rPr lang="en-US" sz="1200" dirty="0"/>
              <a:t>ORDER BY Airlines</a:t>
            </a:r>
          </a:p>
        </p:txBody>
      </p:sp>
      <p:sp>
        <p:nvSpPr>
          <p:cNvPr id="5" name="TextBox 4">
            <a:extLst>
              <a:ext uri="{FF2B5EF4-FFF2-40B4-BE49-F238E27FC236}">
                <a16:creationId xmlns:a16="http://schemas.microsoft.com/office/drawing/2014/main" id="{23EEB288-3EC5-1D4B-9E53-F6E8F01E2F47}"/>
              </a:ext>
            </a:extLst>
          </p:cNvPr>
          <p:cNvSpPr txBox="1"/>
          <p:nvPr/>
        </p:nvSpPr>
        <p:spPr>
          <a:xfrm>
            <a:off x="6724651" y="2701908"/>
            <a:ext cx="4896853" cy="3877985"/>
          </a:xfrm>
          <a:prstGeom prst="rect">
            <a:avLst/>
          </a:prstGeom>
          <a:noFill/>
        </p:spPr>
        <p:txBody>
          <a:bodyPr wrap="square" rtlCol="0">
            <a:spAutoFit/>
          </a:bodyPr>
          <a:lstStyle/>
          <a:p>
            <a:r>
              <a:rPr lang="en-US" sz="1200" dirty="0"/>
              <a:t>Select Distinct(Airlines),</a:t>
            </a:r>
            <a:r>
              <a:rPr lang="en-US" sz="1200" dirty="0" err="1"/>
              <a:t>Status,Count</a:t>
            </a:r>
            <a:r>
              <a:rPr lang="en-US" sz="1200" dirty="0"/>
              <a:t>(Airlines) OVER(Partition by </a:t>
            </a:r>
            <a:r>
              <a:rPr lang="en-US" sz="1200" dirty="0" err="1"/>
              <a:t>Airlines,Status</a:t>
            </a:r>
            <a:r>
              <a:rPr lang="en-US" sz="1200" dirty="0"/>
              <a:t>) as </a:t>
            </a:r>
            <a:r>
              <a:rPr lang="en-US" sz="1200" dirty="0" err="1"/>
              <a:t>Number_Of_Flights</a:t>
            </a:r>
            <a:endParaRPr lang="en-US" sz="1200" dirty="0"/>
          </a:p>
          <a:p>
            <a:r>
              <a:rPr lang="en-US" sz="1200" dirty="0"/>
              <a:t>From</a:t>
            </a:r>
          </a:p>
          <a:p>
            <a:r>
              <a:rPr lang="en-US" sz="1200" dirty="0"/>
              <a:t>(SELECT DISTINCT(TAIL_NUMBER) as </a:t>
            </a:r>
            <a:r>
              <a:rPr lang="en-US" sz="1200" dirty="0" err="1"/>
              <a:t>Tail_Number,IATA_Code</a:t>
            </a:r>
            <a:r>
              <a:rPr lang="en-US" sz="1200" dirty="0"/>
              <a:t> as Carrier,Carrier_ID,Airlines,Scheduled_Arrival_Time,ORIGIN_STATE, </a:t>
            </a:r>
            <a:r>
              <a:rPr lang="en-US" sz="1200" dirty="0" err="1"/>
              <a:t>DESTINATION_STATE,Scheduled_Depart_Time,Day_Of_week</a:t>
            </a:r>
            <a:r>
              <a:rPr lang="en-US" sz="1200" dirty="0"/>
              <a:t>,</a:t>
            </a:r>
          </a:p>
          <a:p>
            <a:r>
              <a:rPr lang="en-US" sz="1200" dirty="0"/>
              <a:t>CASE WHEN </a:t>
            </a:r>
            <a:r>
              <a:rPr lang="en-US" sz="1200" dirty="0" err="1"/>
              <a:t>on_ground</a:t>
            </a:r>
            <a:r>
              <a:rPr lang="en-US" sz="1200" dirty="0"/>
              <a:t>=true and </a:t>
            </a:r>
            <a:r>
              <a:rPr lang="en-US" sz="1200" dirty="0" err="1"/>
              <a:t>Scheduled_Depart_Time</a:t>
            </a:r>
            <a:r>
              <a:rPr lang="en-US" sz="1200" dirty="0"/>
              <a:t>&lt;=(Actual_Time+30) THEN 'At Origin'</a:t>
            </a:r>
          </a:p>
          <a:p>
            <a:r>
              <a:rPr lang="en-US" sz="1200" dirty="0"/>
              <a:t>WHEN </a:t>
            </a:r>
            <a:r>
              <a:rPr lang="en-US" sz="1200" dirty="0" err="1"/>
              <a:t>on_ground</a:t>
            </a:r>
            <a:r>
              <a:rPr lang="en-US" sz="1200" dirty="0"/>
              <a:t>=true and (Scheduled_Arrival_Time-30)&gt;=</a:t>
            </a:r>
            <a:r>
              <a:rPr lang="en-US" sz="1200" dirty="0" err="1"/>
              <a:t>Actual_Time</a:t>
            </a:r>
            <a:r>
              <a:rPr lang="en-US" sz="1200" dirty="0"/>
              <a:t> THEN 'At Destination'</a:t>
            </a:r>
          </a:p>
          <a:p>
            <a:r>
              <a:rPr lang="en-US" sz="1200" dirty="0"/>
              <a:t>WHEN </a:t>
            </a:r>
            <a:r>
              <a:rPr lang="en-US" sz="1200" dirty="0" err="1"/>
              <a:t>on_ground</a:t>
            </a:r>
            <a:r>
              <a:rPr lang="en-US" sz="1200" dirty="0"/>
              <a:t>=false and </a:t>
            </a:r>
            <a:r>
              <a:rPr lang="en-US" sz="1200" dirty="0" err="1"/>
              <a:t>vertical_rate</a:t>
            </a:r>
            <a:r>
              <a:rPr lang="en-US" sz="1200" dirty="0"/>
              <a:t>=0 THEN 'Cruising'</a:t>
            </a:r>
          </a:p>
          <a:p>
            <a:r>
              <a:rPr lang="en-US" sz="1200" dirty="0"/>
              <a:t>WHEN </a:t>
            </a:r>
            <a:r>
              <a:rPr lang="en-US" sz="1200" dirty="0" err="1"/>
              <a:t>on_ground</a:t>
            </a:r>
            <a:r>
              <a:rPr lang="en-US" sz="1200" dirty="0"/>
              <a:t>=false and </a:t>
            </a:r>
            <a:r>
              <a:rPr lang="en-US" sz="1200" dirty="0" err="1"/>
              <a:t>vertical_rate</a:t>
            </a:r>
            <a:r>
              <a:rPr lang="en-US" sz="1200" dirty="0"/>
              <a:t>&gt;0 THEN 'Ascending'</a:t>
            </a:r>
          </a:p>
          <a:p>
            <a:r>
              <a:rPr lang="en-US" sz="1200" dirty="0"/>
              <a:t>WHEN </a:t>
            </a:r>
            <a:r>
              <a:rPr lang="en-US" sz="1200" dirty="0" err="1"/>
              <a:t>on_ground</a:t>
            </a:r>
            <a:r>
              <a:rPr lang="en-US" sz="1200" dirty="0"/>
              <a:t>=false and </a:t>
            </a:r>
            <a:r>
              <a:rPr lang="en-US" sz="1200" dirty="0" err="1"/>
              <a:t>vertical_rate</a:t>
            </a:r>
            <a:r>
              <a:rPr lang="en-US" sz="1200" dirty="0"/>
              <a:t>&lt;0 THEN 'Descending'</a:t>
            </a:r>
          </a:p>
          <a:p>
            <a:r>
              <a:rPr lang="en-US" sz="1200" dirty="0"/>
              <a:t>ELSE 'Missing Data' END AS Status</a:t>
            </a:r>
          </a:p>
          <a:p>
            <a:r>
              <a:rPr lang="en-US" sz="1200" dirty="0"/>
              <a:t>FROM `big-data-assignment1-331623.Flight_BD2.OpenSkyAPI`</a:t>
            </a:r>
          </a:p>
          <a:p>
            <a:r>
              <a:rPr lang="en-US" sz="1200" dirty="0"/>
              <a:t>WHERE </a:t>
            </a:r>
            <a:r>
              <a:rPr lang="en-US" sz="1200" dirty="0" err="1"/>
              <a:t>contact_bq</a:t>
            </a:r>
            <a:r>
              <a:rPr lang="en-US" sz="1200" dirty="0"/>
              <a:t> BETWEEN '2021-07-27 12:00:00 UTC'AND '2021-07-27 14:00:00 UTC'</a:t>
            </a:r>
          </a:p>
          <a:p>
            <a:r>
              <a:rPr lang="en-US" sz="1200" dirty="0"/>
              <a:t>ORDER BY Airlines)</a:t>
            </a:r>
          </a:p>
          <a:p>
            <a:endParaRPr lang="en-US" sz="1200" dirty="0"/>
          </a:p>
          <a:p>
            <a:endParaRPr lang="en-US" dirty="0"/>
          </a:p>
        </p:txBody>
      </p:sp>
      <p:sp>
        <p:nvSpPr>
          <p:cNvPr id="6" name="TextBox 5">
            <a:extLst>
              <a:ext uri="{FF2B5EF4-FFF2-40B4-BE49-F238E27FC236}">
                <a16:creationId xmlns:a16="http://schemas.microsoft.com/office/drawing/2014/main" id="{D209B8A6-3616-CC46-ADCB-5A2BAC684D25}"/>
              </a:ext>
            </a:extLst>
          </p:cNvPr>
          <p:cNvSpPr txBox="1"/>
          <p:nvPr/>
        </p:nvSpPr>
        <p:spPr>
          <a:xfrm>
            <a:off x="628651" y="2313909"/>
            <a:ext cx="5209673" cy="369332"/>
          </a:xfrm>
          <a:prstGeom prst="rect">
            <a:avLst/>
          </a:prstGeom>
          <a:noFill/>
        </p:spPr>
        <p:txBody>
          <a:bodyPr wrap="square" rtlCol="0">
            <a:spAutoFit/>
          </a:bodyPr>
          <a:lstStyle/>
          <a:p>
            <a:r>
              <a:rPr lang="en-US">
                <a:latin typeface="Apple Braille" pitchFamily="2" charset="0"/>
              </a:rPr>
              <a:t>Query to find the Individual Flight Status </a:t>
            </a:r>
            <a:endParaRPr lang="en-US" dirty="0">
              <a:latin typeface="Apple Braille" pitchFamily="2" charset="0"/>
            </a:endParaRPr>
          </a:p>
        </p:txBody>
      </p:sp>
      <p:sp>
        <p:nvSpPr>
          <p:cNvPr id="11" name="TextBox 10">
            <a:extLst>
              <a:ext uri="{FF2B5EF4-FFF2-40B4-BE49-F238E27FC236}">
                <a16:creationId xmlns:a16="http://schemas.microsoft.com/office/drawing/2014/main" id="{062C6405-3F1C-7145-9625-52FA1EF88F2F}"/>
              </a:ext>
            </a:extLst>
          </p:cNvPr>
          <p:cNvSpPr txBox="1"/>
          <p:nvPr/>
        </p:nvSpPr>
        <p:spPr>
          <a:xfrm>
            <a:off x="6724651" y="2313909"/>
            <a:ext cx="5209673" cy="369332"/>
          </a:xfrm>
          <a:prstGeom prst="rect">
            <a:avLst/>
          </a:prstGeom>
          <a:noFill/>
        </p:spPr>
        <p:txBody>
          <a:bodyPr wrap="square" rtlCol="0">
            <a:spAutoFit/>
          </a:bodyPr>
          <a:lstStyle/>
          <a:p>
            <a:r>
              <a:rPr lang="en-US">
                <a:latin typeface="Apple Braille" pitchFamily="2" charset="0"/>
              </a:rPr>
              <a:t>Status of flights as per Airlines </a:t>
            </a:r>
            <a:endParaRPr lang="en-US" dirty="0">
              <a:latin typeface="Apple Braille" pitchFamily="2" charset="0"/>
            </a:endParaRPr>
          </a:p>
        </p:txBody>
      </p:sp>
    </p:spTree>
    <p:extLst>
      <p:ext uri="{BB962C8B-B14F-4D97-AF65-F5344CB8AC3E}">
        <p14:creationId xmlns:p14="http://schemas.microsoft.com/office/powerpoint/2010/main" val="51203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BBD17B-8E2B-B744-B72F-170018D25228}"/>
              </a:ext>
            </a:extLst>
          </p:cNvPr>
          <p:cNvSpPr>
            <a:spLocks noGrp="1"/>
          </p:cNvSpPr>
          <p:nvPr>
            <p:ph type="title"/>
          </p:nvPr>
        </p:nvSpPr>
        <p:spPr>
          <a:xfrm>
            <a:off x="1137036" y="548640"/>
            <a:ext cx="9543405" cy="1188720"/>
          </a:xfrm>
        </p:spPr>
        <p:txBody>
          <a:bodyPr>
            <a:normAutofit/>
          </a:bodyPr>
          <a:lstStyle/>
          <a:p>
            <a:r>
              <a:rPr lang="en-US" sz="2400" b="1" i="1">
                <a:solidFill>
                  <a:schemeClr val="tx1">
                    <a:lumMod val="85000"/>
                    <a:lumOff val="15000"/>
                  </a:schemeClr>
                </a:solidFill>
                <a:latin typeface="Apple Braille" pitchFamily="2" charset="0"/>
              </a:rPr>
              <a:t>List the planes and Airlines that are on ground at the origin, ascending, in-route (cruising at a fixed altitude), descending, and on ground at the destination</a:t>
            </a:r>
            <a:endParaRPr lang="en-US" sz="2400" b="1" i="1" dirty="0">
              <a:solidFill>
                <a:schemeClr val="tx1">
                  <a:lumMod val="85000"/>
                  <a:lumOff val="15000"/>
                </a:schemeClr>
              </a:solidFill>
              <a:latin typeface="Apple Braille" pitchFamily="2"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D7F6A27-96D7-E546-8A34-A01156C7A56C}"/>
              </a:ext>
            </a:extLst>
          </p:cNvPr>
          <p:cNvPicPr>
            <a:picLocks noChangeAspect="1"/>
          </p:cNvPicPr>
          <p:nvPr/>
        </p:nvPicPr>
        <p:blipFill>
          <a:blip r:embed="rId2"/>
          <a:stretch>
            <a:fillRect/>
          </a:stretch>
        </p:blipFill>
        <p:spPr>
          <a:xfrm>
            <a:off x="184151" y="2295243"/>
            <a:ext cx="5911850" cy="3675654"/>
          </a:xfrm>
          <a:prstGeom prst="rect">
            <a:avLst/>
          </a:prstGeom>
        </p:spPr>
      </p:pic>
      <p:pic>
        <p:nvPicPr>
          <p:cNvPr id="7" name="Picture 6">
            <a:extLst>
              <a:ext uri="{FF2B5EF4-FFF2-40B4-BE49-F238E27FC236}">
                <a16:creationId xmlns:a16="http://schemas.microsoft.com/office/drawing/2014/main" id="{2E32C4D2-BE55-0044-BFCD-D61439CB1AFE}"/>
              </a:ext>
            </a:extLst>
          </p:cNvPr>
          <p:cNvPicPr>
            <a:picLocks noChangeAspect="1"/>
          </p:cNvPicPr>
          <p:nvPr/>
        </p:nvPicPr>
        <p:blipFill>
          <a:blip r:embed="rId3"/>
          <a:stretch>
            <a:fillRect/>
          </a:stretch>
        </p:blipFill>
        <p:spPr>
          <a:xfrm>
            <a:off x="6280152" y="2285996"/>
            <a:ext cx="5727698" cy="3684899"/>
          </a:xfrm>
          <a:prstGeom prst="rect">
            <a:avLst/>
          </a:prstGeom>
        </p:spPr>
      </p:pic>
    </p:spTree>
    <p:extLst>
      <p:ext uri="{BB962C8B-B14F-4D97-AF65-F5344CB8AC3E}">
        <p14:creationId xmlns:p14="http://schemas.microsoft.com/office/powerpoint/2010/main" val="1428294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BBD17B-8E2B-B744-B72F-170018D25228}"/>
              </a:ext>
            </a:extLst>
          </p:cNvPr>
          <p:cNvSpPr>
            <a:spLocks noGrp="1"/>
          </p:cNvSpPr>
          <p:nvPr>
            <p:ph type="title"/>
          </p:nvPr>
        </p:nvSpPr>
        <p:spPr>
          <a:xfrm>
            <a:off x="1137036" y="548640"/>
            <a:ext cx="9543405" cy="1188720"/>
          </a:xfrm>
        </p:spPr>
        <p:txBody>
          <a:bodyPr>
            <a:normAutofit/>
          </a:bodyPr>
          <a:lstStyle/>
          <a:p>
            <a:r>
              <a:rPr lang="en-US" sz="2400" b="1" i="1">
                <a:solidFill>
                  <a:schemeClr val="tx1">
                    <a:lumMod val="85000"/>
                    <a:lumOff val="15000"/>
                  </a:schemeClr>
                </a:solidFill>
                <a:latin typeface="Apple Braille" pitchFamily="2" charset="0"/>
              </a:rPr>
              <a:t>List the planes and Airlines that are on ground at the origin, ascending, in-route (cruising at a fixed altitude), descending, and on ground at the destination</a:t>
            </a:r>
            <a:endParaRPr lang="en-US" sz="2400" b="1" i="1" dirty="0">
              <a:solidFill>
                <a:schemeClr val="tx1">
                  <a:lumMod val="85000"/>
                  <a:lumOff val="15000"/>
                </a:schemeClr>
              </a:solidFill>
              <a:latin typeface="Apple Braille" pitchFamily="2"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3A4C1F-ED87-174A-BA6F-7217ECD6FE89}"/>
              </a:ext>
            </a:extLst>
          </p:cNvPr>
          <p:cNvSpPr txBox="1"/>
          <p:nvPr/>
        </p:nvSpPr>
        <p:spPr>
          <a:xfrm>
            <a:off x="8443914" y="2100263"/>
            <a:ext cx="3614736" cy="3970318"/>
          </a:xfrm>
          <a:prstGeom prst="rect">
            <a:avLst/>
          </a:prstGeom>
          <a:noFill/>
        </p:spPr>
        <p:txBody>
          <a:bodyPr wrap="square" rtlCol="0">
            <a:spAutoFit/>
          </a:bodyPr>
          <a:lstStyle/>
          <a:p>
            <a:pPr algn="just"/>
            <a:r>
              <a:rPr lang="en-IN" dirty="0">
                <a:latin typeface="Apple Braille" pitchFamily="2" charset="0"/>
              </a:rPr>
              <a:t>For the 2-hour window, we can see that most flights are ascending, descending and cruising.</a:t>
            </a:r>
            <a:r>
              <a:rPr lang="en-US" dirty="0">
                <a:latin typeface="Apple Braille" pitchFamily="2" charset="0"/>
              </a:rPr>
              <a:t> Only limited flights were at Origin or at Destination. </a:t>
            </a:r>
            <a:r>
              <a:rPr lang="en-IN" dirty="0">
                <a:latin typeface="Apple Braille" pitchFamily="2" charset="0"/>
              </a:rPr>
              <a:t>For United Airlines and American Airlines, we can see that most of the flights are cruising.</a:t>
            </a:r>
          </a:p>
          <a:p>
            <a:pPr algn="just"/>
            <a:br>
              <a:rPr lang="en-US" dirty="0">
                <a:latin typeface="Apple Braille" pitchFamily="2" charset="0"/>
              </a:rPr>
            </a:br>
            <a:r>
              <a:rPr lang="en-IN" dirty="0">
                <a:latin typeface="Apple Braille" pitchFamily="2" charset="0"/>
              </a:rPr>
              <a:t>In streaming data, we have missing values for on ground and vertical rate, which are represented as missing data in the chart</a:t>
            </a:r>
            <a:endParaRPr lang="en-US" dirty="0">
              <a:latin typeface="Apple Braille" pitchFamily="2" charset="0"/>
            </a:endParaRPr>
          </a:p>
        </p:txBody>
      </p:sp>
      <p:pic>
        <p:nvPicPr>
          <p:cNvPr id="5" name="Picture 4">
            <a:extLst>
              <a:ext uri="{FF2B5EF4-FFF2-40B4-BE49-F238E27FC236}">
                <a16:creationId xmlns:a16="http://schemas.microsoft.com/office/drawing/2014/main" id="{2A82CAAC-E6CC-234E-85B9-6DD32EFC3FEF}"/>
              </a:ext>
            </a:extLst>
          </p:cNvPr>
          <p:cNvPicPr>
            <a:picLocks noChangeAspect="1"/>
          </p:cNvPicPr>
          <p:nvPr/>
        </p:nvPicPr>
        <p:blipFill>
          <a:blip r:embed="rId2"/>
          <a:stretch>
            <a:fillRect/>
          </a:stretch>
        </p:blipFill>
        <p:spPr>
          <a:xfrm>
            <a:off x="216692" y="2396137"/>
            <a:ext cx="8227220" cy="3676051"/>
          </a:xfrm>
          <a:prstGeom prst="rect">
            <a:avLst/>
          </a:prstGeom>
        </p:spPr>
      </p:pic>
    </p:spTree>
    <p:extLst>
      <p:ext uri="{BB962C8B-B14F-4D97-AF65-F5344CB8AC3E}">
        <p14:creationId xmlns:p14="http://schemas.microsoft.com/office/powerpoint/2010/main" val="423440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BBD17B-8E2B-B744-B72F-170018D25228}"/>
              </a:ext>
            </a:extLst>
          </p:cNvPr>
          <p:cNvSpPr>
            <a:spLocks noGrp="1"/>
          </p:cNvSpPr>
          <p:nvPr>
            <p:ph type="title"/>
          </p:nvPr>
        </p:nvSpPr>
        <p:spPr>
          <a:xfrm>
            <a:off x="751274" y="327496"/>
            <a:ext cx="9543405" cy="1188720"/>
          </a:xfrm>
        </p:spPr>
        <p:txBody>
          <a:bodyPr>
            <a:normAutofit/>
          </a:bodyPr>
          <a:lstStyle/>
          <a:p>
            <a:r>
              <a:rPr lang="en-US" sz="2400" b="1" i="1" dirty="0">
                <a:latin typeface="Apple Braille" pitchFamily="2" charset="0"/>
              </a:rPr>
              <a:t>For the same origin-destination pair, airlines, day, and the time window, predict which flights will be delayed</a:t>
            </a:r>
            <a:endParaRPr lang="en-US" sz="2400" b="1" i="1" dirty="0">
              <a:solidFill>
                <a:schemeClr val="tx1">
                  <a:lumMod val="85000"/>
                  <a:lumOff val="15000"/>
                </a:schemeClr>
              </a:solidFill>
              <a:latin typeface="Apple Braille" pitchFamily="2"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8BE6AE-B24C-0647-BC33-9E609C1A0AAB}"/>
              </a:ext>
            </a:extLst>
          </p:cNvPr>
          <p:cNvSpPr txBox="1"/>
          <p:nvPr/>
        </p:nvSpPr>
        <p:spPr>
          <a:xfrm>
            <a:off x="628651" y="2701908"/>
            <a:ext cx="5467349" cy="3046988"/>
          </a:xfrm>
          <a:prstGeom prst="rect">
            <a:avLst/>
          </a:prstGeom>
          <a:noFill/>
        </p:spPr>
        <p:txBody>
          <a:bodyPr wrap="square" rtlCol="0">
            <a:spAutoFit/>
          </a:bodyPr>
          <a:lstStyle/>
          <a:p>
            <a:r>
              <a:rPr lang="en-US" sz="1200" dirty="0"/>
              <a:t>CREATE OR REPLACE TABLE</a:t>
            </a:r>
          </a:p>
          <a:p>
            <a:r>
              <a:rPr lang="en-US" sz="1200" dirty="0"/>
              <a:t>  `big-data-assignment1-331623.Flight_BD2.Train_Data` AS (</a:t>
            </a:r>
          </a:p>
          <a:p>
            <a:r>
              <a:rPr lang="en-US" sz="1200" dirty="0"/>
              <a:t>  SELECT Carrier, </a:t>
            </a:r>
            <a:r>
              <a:rPr lang="en-US" sz="1200" dirty="0" err="1"/>
              <a:t>Tail_Number</a:t>
            </a:r>
            <a:r>
              <a:rPr lang="en-US" sz="1200" dirty="0"/>
              <a:t>, Carrier_ID,string_field_2 as Airlines,</a:t>
            </a:r>
          </a:p>
          <a:p>
            <a:r>
              <a:rPr lang="en-US" sz="1200" dirty="0"/>
              <a:t>  IF(ARRIVAL_DELAY=0,'On-Time','Delayed') AS </a:t>
            </a:r>
            <a:r>
              <a:rPr lang="en-US" sz="1200" dirty="0" err="1"/>
              <a:t>On_Time</a:t>
            </a:r>
            <a:r>
              <a:rPr lang="en-US" sz="1200" dirty="0"/>
              <a:t>,</a:t>
            </a:r>
          </a:p>
          <a:p>
            <a:r>
              <a:rPr lang="en-US" sz="1200" dirty="0"/>
              <a:t>    SCHEDULED_ARRIVAL_TIME,</a:t>
            </a:r>
          </a:p>
          <a:p>
            <a:r>
              <a:rPr lang="en-US" sz="1200" dirty="0"/>
              <a:t>    </a:t>
            </a:r>
            <a:r>
              <a:rPr lang="en-US" sz="1200" dirty="0" err="1"/>
              <a:t>origin_state</a:t>
            </a:r>
            <a:r>
              <a:rPr lang="en-US" sz="1200" dirty="0"/>
              <a:t>,</a:t>
            </a:r>
          </a:p>
          <a:p>
            <a:r>
              <a:rPr lang="en-US" sz="1200" dirty="0"/>
              <a:t>    </a:t>
            </a:r>
            <a:r>
              <a:rPr lang="en-US" sz="1200" dirty="0" err="1"/>
              <a:t>destination_state</a:t>
            </a:r>
            <a:r>
              <a:rPr lang="en-US" sz="1200" dirty="0"/>
              <a:t>,</a:t>
            </a:r>
          </a:p>
          <a:p>
            <a:r>
              <a:rPr lang="en-US" sz="1200" dirty="0"/>
              <a:t>    </a:t>
            </a:r>
            <a:r>
              <a:rPr lang="en-US" sz="1200" dirty="0" err="1"/>
              <a:t>Scheduled_Depart_Time</a:t>
            </a:r>
            <a:r>
              <a:rPr lang="en-US" sz="1200" dirty="0"/>
              <a:t>,</a:t>
            </a:r>
          </a:p>
          <a:p>
            <a:r>
              <a:rPr lang="en-US" sz="1200" dirty="0"/>
              <a:t>    </a:t>
            </a:r>
            <a:r>
              <a:rPr lang="en-US" sz="1200" dirty="0" err="1"/>
              <a:t>Day_of_week</a:t>
            </a:r>
            <a:endParaRPr lang="en-US" sz="1200" dirty="0"/>
          </a:p>
          <a:p>
            <a:r>
              <a:rPr lang="en-US" sz="1200" dirty="0"/>
              <a:t>  FROM</a:t>
            </a:r>
          </a:p>
          <a:p>
            <a:r>
              <a:rPr lang="en-US" sz="1200" dirty="0"/>
              <a:t>    `big-data-assignment1-331623.BigData_Assignment_1.Flight_data_cleaned`archive</a:t>
            </a:r>
          </a:p>
          <a:p>
            <a:r>
              <a:rPr lang="en-US" sz="1200" dirty="0"/>
              <a:t>    INNER JOIN </a:t>
            </a:r>
          </a:p>
          <a:p>
            <a:r>
              <a:rPr lang="en-US" sz="1200" dirty="0"/>
              <a:t>    `big-data-assignment1-331623.Flight_BD2.AirlineCode`code</a:t>
            </a:r>
          </a:p>
          <a:p>
            <a:r>
              <a:rPr lang="en-US" sz="1200" dirty="0"/>
              <a:t>    ON </a:t>
            </a:r>
          </a:p>
          <a:p>
            <a:r>
              <a:rPr lang="en-US" sz="1200" dirty="0"/>
              <a:t>    </a:t>
            </a:r>
            <a:r>
              <a:rPr lang="en-US" sz="1200" dirty="0" err="1"/>
              <a:t>archive.Carrier</a:t>
            </a:r>
            <a:r>
              <a:rPr lang="en-US" sz="1200" dirty="0"/>
              <a:t>=code.string_field_0</a:t>
            </a:r>
          </a:p>
          <a:p>
            <a:r>
              <a:rPr lang="en-US" sz="1200" dirty="0"/>
              <a:t>    WHERE ARRIVAL_DELAY IS NOT NULL)</a:t>
            </a:r>
          </a:p>
        </p:txBody>
      </p:sp>
      <p:sp>
        <p:nvSpPr>
          <p:cNvPr id="6" name="TextBox 5">
            <a:extLst>
              <a:ext uri="{FF2B5EF4-FFF2-40B4-BE49-F238E27FC236}">
                <a16:creationId xmlns:a16="http://schemas.microsoft.com/office/drawing/2014/main" id="{D209B8A6-3616-CC46-ADCB-5A2BAC684D25}"/>
              </a:ext>
            </a:extLst>
          </p:cNvPr>
          <p:cNvSpPr txBox="1"/>
          <p:nvPr/>
        </p:nvSpPr>
        <p:spPr>
          <a:xfrm>
            <a:off x="628651" y="2055577"/>
            <a:ext cx="5209673" cy="646331"/>
          </a:xfrm>
          <a:prstGeom prst="rect">
            <a:avLst/>
          </a:prstGeom>
          <a:noFill/>
        </p:spPr>
        <p:txBody>
          <a:bodyPr wrap="square" rtlCol="0">
            <a:spAutoFit/>
          </a:bodyPr>
          <a:lstStyle/>
          <a:p>
            <a:r>
              <a:rPr lang="en-US" dirty="0">
                <a:latin typeface="Apple Braille" pitchFamily="2" charset="0"/>
              </a:rPr>
              <a:t>Query to Create a table which we will use to train our model</a:t>
            </a:r>
          </a:p>
        </p:txBody>
      </p:sp>
      <p:pic>
        <p:nvPicPr>
          <p:cNvPr id="13" name="Picture 12" descr="Graphical user interface, text, application, email&#10;&#10;Description automatically generated">
            <a:extLst>
              <a:ext uri="{FF2B5EF4-FFF2-40B4-BE49-F238E27FC236}">
                <a16:creationId xmlns:a16="http://schemas.microsoft.com/office/drawing/2014/main" id="{9E6C7C86-C7B4-794D-BD0D-7CD0DA8F2DD3}"/>
              </a:ext>
            </a:extLst>
          </p:cNvPr>
          <p:cNvPicPr/>
          <p:nvPr/>
        </p:nvPicPr>
        <p:blipFill>
          <a:blip r:embed="rId2"/>
          <a:stretch>
            <a:fillRect/>
          </a:stretch>
        </p:blipFill>
        <p:spPr>
          <a:xfrm>
            <a:off x="6151312" y="2295242"/>
            <a:ext cx="5727700" cy="3505835"/>
          </a:xfrm>
          <a:prstGeom prst="rect">
            <a:avLst/>
          </a:prstGeom>
        </p:spPr>
      </p:pic>
    </p:spTree>
    <p:extLst>
      <p:ext uri="{BB962C8B-B14F-4D97-AF65-F5344CB8AC3E}">
        <p14:creationId xmlns:p14="http://schemas.microsoft.com/office/powerpoint/2010/main" val="1116233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BBD17B-8E2B-B744-B72F-170018D25228}"/>
              </a:ext>
            </a:extLst>
          </p:cNvPr>
          <p:cNvSpPr>
            <a:spLocks noGrp="1"/>
          </p:cNvSpPr>
          <p:nvPr>
            <p:ph type="title"/>
          </p:nvPr>
        </p:nvSpPr>
        <p:spPr>
          <a:xfrm>
            <a:off x="751274" y="327496"/>
            <a:ext cx="9543405" cy="1188720"/>
          </a:xfrm>
        </p:spPr>
        <p:txBody>
          <a:bodyPr>
            <a:normAutofit/>
          </a:bodyPr>
          <a:lstStyle/>
          <a:p>
            <a:r>
              <a:rPr lang="en-US" sz="2400" b="1" i="1" dirty="0">
                <a:latin typeface="Apple Braille" pitchFamily="2" charset="0"/>
              </a:rPr>
              <a:t>For the same origin-destination pair, airlines, day, and the time window, predict which flights will be delayed</a:t>
            </a:r>
            <a:endParaRPr lang="en-US" sz="2400" b="1" i="1" dirty="0">
              <a:solidFill>
                <a:schemeClr val="tx1">
                  <a:lumMod val="85000"/>
                  <a:lumOff val="15000"/>
                </a:schemeClr>
              </a:solidFill>
              <a:latin typeface="Apple Braille" pitchFamily="2"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8BE6AE-B24C-0647-BC33-9E609C1A0AAB}"/>
              </a:ext>
            </a:extLst>
          </p:cNvPr>
          <p:cNvSpPr txBox="1"/>
          <p:nvPr/>
        </p:nvSpPr>
        <p:spPr>
          <a:xfrm>
            <a:off x="628651" y="2701908"/>
            <a:ext cx="5467349" cy="3416320"/>
          </a:xfrm>
          <a:prstGeom prst="rect">
            <a:avLst/>
          </a:prstGeom>
          <a:noFill/>
        </p:spPr>
        <p:txBody>
          <a:bodyPr wrap="square" rtlCol="0">
            <a:spAutoFit/>
          </a:bodyPr>
          <a:lstStyle/>
          <a:p>
            <a:r>
              <a:rPr lang="en-US" sz="1200" dirty="0"/>
              <a:t>CREATE OR REPLACE TABLE `big-data-assignment1-331623.Flight_BD2.DataforPrediction`</a:t>
            </a:r>
          </a:p>
          <a:p>
            <a:r>
              <a:rPr lang="en-US" sz="1200" dirty="0"/>
              <a:t>AS </a:t>
            </a:r>
          </a:p>
          <a:p>
            <a:r>
              <a:rPr lang="en-US" sz="1200" dirty="0"/>
              <a:t>(SELECT DISTINCT(TAIL_NUMBER) as </a:t>
            </a:r>
            <a:r>
              <a:rPr lang="en-US" sz="1200" dirty="0" err="1"/>
              <a:t>Tail_Number,IATA_Code</a:t>
            </a:r>
            <a:r>
              <a:rPr lang="en-US" sz="1200" dirty="0"/>
              <a:t> as Carrier,Carrier_ID,Airlines,Scheduled_Arrival_Time,ORIGIN_STATE, </a:t>
            </a:r>
            <a:r>
              <a:rPr lang="en-US" sz="1200" dirty="0" err="1"/>
              <a:t>DESTINATION_STATE,Scheduled_Depart_Time,Day_Of_week</a:t>
            </a:r>
            <a:r>
              <a:rPr lang="en-US" sz="1200" dirty="0"/>
              <a:t>,</a:t>
            </a:r>
          </a:p>
          <a:p>
            <a:r>
              <a:rPr lang="en-US" sz="1200" dirty="0"/>
              <a:t>CASE WHEN </a:t>
            </a:r>
            <a:r>
              <a:rPr lang="en-US" sz="1200" dirty="0" err="1"/>
              <a:t>on_ground</a:t>
            </a:r>
            <a:r>
              <a:rPr lang="en-US" sz="1200" dirty="0"/>
              <a:t>=true and </a:t>
            </a:r>
            <a:r>
              <a:rPr lang="en-US" sz="1200" dirty="0" err="1"/>
              <a:t>Scheduled_Depart_Time</a:t>
            </a:r>
            <a:r>
              <a:rPr lang="en-US" sz="1200" dirty="0"/>
              <a:t>&lt;=(Actual_Time+30) THEN 'At Origin'</a:t>
            </a:r>
          </a:p>
          <a:p>
            <a:r>
              <a:rPr lang="en-US" sz="1200" dirty="0"/>
              <a:t>WHEN </a:t>
            </a:r>
            <a:r>
              <a:rPr lang="en-US" sz="1200" dirty="0" err="1"/>
              <a:t>on_ground</a:t>
            </a:r>
            <a:r>
              <a:rPr lang="en-US" sz="1200" dirty="0"/>
              <a:t>=true and (Scheduled_Arrival_Time-30)&gt;=</a:t>
            </a:r>
            <a:r>
              <a:rPr lang="en-US" sz="1200" dirty="0" err="1"/>
              <a:t>Actual_Time</a:t>
            </a:r>
            <a:r>
              <a:rPr lang="en-US" sz="1200" dirty="0"/>
              <a:t> THEN 'At Destination'</a:t>
            </a:r>
          </a:p>
          <a:p>
            <a:r>
              <a:rPr lang="en-US" sz="1200" dirty="0"/>
              <a:t>WHEN </a:t>
            </a:r>
            <a:r>
              <a:rPr lang="en-US" sz="1200" dirty="0" err="1"/>
              <a:t>on_ground</a:t>
            </a:r>
            <a:r>
              <a:rPr lang="en-US" sz="1200" dirty="0"/>
              <a:t>=false and </a:t>
            </a:r>
            <a:r>
              <a:rPr lang="en-US" sz="1200" dirty="0" err="1"/>
              <a:t>vertical_rate</a:t>
            </a:r>
            <a:r>
              <a:rPr lang="en-US" sz="1200" dirty="0"/>
              <a:t>=0 THEN 'Cruising'</a:t>
            </a:r>
          </a:p>
          <a:p>
            <a:r>
              <a:rPr lang="en-US" sz="1200" dirty="0"/>
              <a:t>WHEN </a:t>
            </a:r>
            <a:r>
              <a:rPr lang="en-US" sz="1200" dirty="0" err="1"/>
              <a:t>on_ground</a:t>
            </a:r>
            <a:r>
              <a:rPr lang="en-US" sz="1200" dirty="0"/>
              <a:t>=false and </a:t>
            </a:r>
            <a:r>
              <a:rPr lang="en-US" sz="1200" dirty="0" err="1"/>
              <a:t>vertical_rate</a:t>
            </a:r>
            <a:r>
              <a:rPr lang="en-US" sz="1200" dirty="0"/>
              <a:t>&gt;0 THEN 'Ascending'</a:t>
            </a:r>
          </a:p>
          <a:p>
            <a:r>
              <a:rPr lang="en-US" sz="1200" dirty="0"/>
              <a:t>WHEN </a:t>
            </a:r>
            <a:r>
              <a:rPr lang="en-US" sz="1200" dirty="0" err="1"/>
              <a:t>on_ground</a:t>
            </a:r>
            <a:r>
              <a:rPr lang="en-US" sz="1200" dirty="0"/>
              <a:t>=false and </a:t>
            </a:r>
            <a:r>
              <a:rPr lang="en-US" sz="1200" dirty="0" err="1"/>
              <a:t>vertical_rate</a:t>
            </a:r>
            <a:r>
              <a:rPr lang="en-US" sz="1200" dirty="0"/>
              <a:t>&lt;0 THEN 'Descending'</a:t>
            </a:r>
          </a:p>
          <a:p>
            <a:r>
              <a:rPr lang="en-US" sz="1200" dirty="0"/>
              <a:t>ELSE 'Missing Data' END AS Status</a:t>
            </a:r>
          </a:p>
          <a:p>
            <a:r>
              <a:rPr lang="en-US" sz="1200" dirty="0"/>
              <a:t>FROM `big-data-assignment1-331623.Flight_BD2.OpenSkyAPI`</a:t>
            </a:r>
          </a:p>
          <a:p>
            <a:r>
              <a:rPr lang="en-US" sz="1200" dirty="0"/>
              <a:t>WHERE </a:t>
            </a:r>
            <a:r>
              <a:rPr lang="en-US" sz="1200" dirty="0" err="1"/>
              <a:t>contact_bq</a:t>
            </a:r>
            <a:r>
              <a:rPr lang="en-US" sz="1200" dirty="0"/>
              <a:t> BETWEEN '2021-07-27 12:00:00 UTC'AND '2021-07-27 14:00:00 UTC'</a:t>
            </a:r>
          </a:p>
          <a:p>
            <a:r>
              <a:rPr lang="en-US" sz="1200" dirty="0"/>
              <a:t>ORDER BY Airlines)</a:t>
            </a:r>
          </a:p>
        </p:txBody>
      </p:sp>
      <p:sp>
        <p:nvSpPr>
          <p:cNvPr id="6" name="TextBox 5">
            <a:extLst>
              <a:ext uri="{FF2B5EF4-FFF2-40B4-BE49-F238E27FC236}">
                <a16:creationId xmlns:a16="http://schemas.microsoft.com/office/drawing/2014/main" id="{D209B8A6-3616-CC46-ADCB-5A2BAC684D25}"/>
              </a:ext>
            </a:extLst>
          </p:cNvPr>
          <p:cNvSpPr txBox="1"/>
          <p:nvPr/>
        </p:nvSpPr>
        <p:spPr>
          <a:xfrm>
            <a:off x="628649" y="2089022"/>
            <a:ext cx="5209673" cy="646331"/>
          </a:xfrm>
          <a:prstGeom prst="rect">
            <a:avLst/>
          </a:prstGeom>
          <a:noFill/>
        </p:spPr>
        <p:txBody>
          <a:bodyPr wrap="square" rtlCol="0">
            <a:spAutoFit/>
          </a:bodyPr>
          <a:lstStyle/>
          <a:p>
            <a:r>
              <a:rPr lang="en-US" dirty="0">
                <a:latin typeface="Apple Braille" pitchFamily="2" charset="0"/>
              </a:rPr>
              <a:t>Query to Create Table for Question 1 for which we need to do Prediction</a:t>
            </a:r>
          </a:p>
        </p:txBody>
      </p:sp>
      <p:pic>
        <p:nvPicPr>
          <p:cNvPr id="3" name="Picture 2">
            <a:extLst>
              <a:ext uri="{FF2B5EF4-FFF2-40B4-BE49-F238E27FC236}">
                <a16:creationId xmlns:a16="http://schemas.microsoft.com/office/drawing/2014/main" id="{883C5695-BBBA-0F42-B7DE-019A0A88D464}"/>
              </a:ext>
            </a:extLst>
          </p:cNvPr>
          <p:cNvPicPr>
            <a:picLocks noChangeAspect="1"/>
          </p:cNvPicPr>
          <p:nvPr/>
        </p:nvPicPr>
        <p:blipFill>
          <a:blip r:embed="rId2"/>
          <a:stretch>
            <a:fillRect/>
          </a:stretch>
        </p:blipFill>
        <p:spPr>
          <a:xfrm>
            <a:off x="6235864" y="2412188"/>
            <a:ext cx="5816272" cy="3441762"/>
          </a:xfrm>
          <a:prstGeom prst="rect">
            <a:avLst/>
          </a:prstGeom>
        </p:spPr>
      </p:pic>
    </p:spTree>
    <p:extLst>
      <p:ext uri="{BB962C8B-B14F-4D97-AF65-F5344CB8AC3E}">
        <p14:creationId xmlns:p14="http://schemas.microsoft.com/office/powerpoint/2010/main" val="1082494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BBD17B-8E2B-B744-B72F-170018D25228}"/>
              </a:ext>
            </a:extLst>
          </p:cNvPr>
          <p:cNvSpPr>
            <a:spLocks noGrp="1"/>
          </p:cNvSpPr>
          <p:nvPr>
            <p:ph type="title"/>
          </p:nvPr>
        </p:nvSpPr>
        <p:spPr>
          <a:xfrm>
            <a:off x="751274" y="327496"/>
            <a:ext cx="9543405" cy="1188720"/>
          </a:xfrm>
        </p:spPr>
        <p:txBody>
          <a:bodyPr>
            <a:normAutofit/>
          </a:bodyPr>
          <a:lstStyle/>
          <a:p>
            <a:r>
              <a:rPr lang="en-US" sz="2400" b="1" i="1" dirty="0">
                <a:latin typeface="Apple Braille" pitchFamily="2" charset="0"/>
              </a:rPr>
              <a:t>For the same origin-destination pair, airlines, day, and the time window, predict which flights will be delayed</a:t>
            </a:r>
            <a:endParaRPr lang="en-US" sz="2400" b="1" i="1" dirty="0">
              <a:solidFill>
                <a:schemeClr val="tx1">
                  <a:lumMod val="85000"/>
                  <a:lumOff val="15000"/>
                </a:schemeClr>
              </a:solidFill>
              <a:latin typeface="Apple Braille" pitchFamily="2"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8BE6AE-B24C-0647-BC33-9E609C1A0AAB}"/>
              </a:ext>
            </a:extLst>
          </p:cNvPr>
          <p:cNvSpPr txBox="1"/>
          <p:nvPr/>
        </p:nvSpPr>
        <p:spPr>
          <a:xfrm>
            <a:off x="628651" y="2701908"/>
            <a:ext cx="5467349" cy="3416320"/>
          </a:xfrm>
          <a:prstGeom prst="rect">
            <a:avLst/>
          </a:prstGeom>
          <a:noFill/>
        </p:spPr>
        <p:txBody>
          <a:bodyPr wrap="square" rtlCol="0">
            <a:spAutoFit/>
          </a:bodyPr>
          <a:lstStyle/>
          <a:p>
            <a:r>
              <a:rPr lang="en-US" sz="1200" dirty="0"/>
              <a:t>CREATE OR REPLACE MODEL</a:t>
            </a:r>
          </a:p>
          <a:p>
            <a:r>
              <a:rPr lang="en-US" sz="1200" dirty="0"/>
              <a:t>  `big-data-assignment1-331623.Flight_BD2.Flights_Delayed` OPTIONS (</a:t>
            </a:r>
            <a:r>
              <a:rPr lang="en-US" sz="1200" dirty="0" err="1"/>
              <a:t>model_type</a:t>
            </a:r>
            <a:r>
              <a:rPr lang="en-US" sz="1200" dirty="0"/>
              <a:t>='</a:t>
            </a:r>
            <a:r>
              <a:rPr lang="en-US" sz="1200" dirty="0" err="1"/>
              <a:t>logistic_reg</a:t>
            </a:r>
            <a:r>
              <a:rPr lang="en-US" sz="1200" dirty="0"/>
              <a:t>',</a:t>
            </a:r>
          </a:p>
          <a:p>
            <a:r>
              <a:rPr lang="en-US" sz="1200" dirty="0"/>
              <a:t>    </a:t>
            </a:r>
            <a:r>
              <a:rPr lang="en-US" sz="1200" dirty="0" err="1"/>
              <a:t>input_label_cols</a:t>
            </a:r>
            <a:r>
              <a:rPr lang="en-US" sz="1200" dirty="0"/>
              <a:t>=['</a:t>
            </a:r>
            <a:r>
              <a:rPr lang="en-US" sz="1200" dirty="0" err="1"/>
              <a:t>On_Time</a:t>
            </a:r>
            <a:r>
              <a:rPr lang="en-US" sz="1200" dirty="0"/>
              <a:t>'])</a:t>
            </a:r>
          </a:p>
          <a:p>
            <a:r>
              <a:rPr lang="en-US" sz="1200" dirty="0"/>
              <a:t>    AS (</a:t>
            </a:r>
          </a:p>
          <a:p>
            <a:r>
              <a:rPr lang="en-US" sz="1200" dirty="0"/>
              <a:t>  SELECT</a:t>
            </a:r>
          </a:p>
          <a:p>
            <a:r>
              <a:rPr lang="en-US" sz="1200" dirty="0"/>
              <a:t>    Carrier,</a:t>
            </a:r>
          </a:p>
          <a:p>
            <a:r>
              <a:rPr lang="en-US" sz="1200" dirty="0"/>
              <a:t>    </a:t>
            </a:r>
            <a:r>
              <a:rPr lang="en-US" sz="1200" dirty="0" err="1"/>
              <a:t>Tail_Number</a:t>
            </a:r>
            <a:r>
              <a:rPr lang="en-US" sz="1200" dirty="0"/>
              <a:t>,</a:t>
            </a:r>
          </a:p>
          <a:p>
            <a:r>
              <a:rPr lang="en-US" sz="1200" dirty="0"/>
              <a:t>    </a:t>
            </a:r>
            <a:r>
              <a:rPr lang="en-US" sz="1200" dirty="0" err="1"/>
              <a:t>Carrier_ID</a:t>
            </a:r>
            <a:r>
              <a:rPr lang="en-US" sz="1200" dirty="0"/>
              <a:t>,</a:t>
            </a:r>
          </a:p>
          <a:p>
            <a:r>
              <a:rPr lang="en-US" sz="1200" dirty="0"/>
              <a:t>    Airlines,</a:t>
            </a:r>
          </a:p>
          <a:p>
            <a:r>
              <a:rPr lang="en-US" sz="1200" dirty="0"/>
              <a:t>    </a:t>
            </a:r>
            <a:r>
              <a:rPr lang="en-US" sz="1200" dirty="0" err="1"/>
              <a:t>On_Time</a:t>
            </a:r>
            <a:r>
              <a:rPr lang="en-US" sz="1200" dirty="0"/>
              <a:t>,</a:t>
            </a:r>
          </a:p>
          <a:p>
            <a:r>
              <a:rPr lang="en-US" sz="1200" dirty="0"/>
              <a:t>    SCHEDULED_ARRIVAL_TIME,</a:t>
            </a:r>
          </a:p>
          <a:p>
            <a:r>
              <a:rPr lang="en-US" sz="1200" dirty="0"/>
              <a:t>    </a:t>
            </a:r>
            <a:r>
              <a:rPr lang="en-US" sz="1200" dirty="0" err="1"/>
              <a:t>origin_state</a:t>
            </a:r>
            <a:r>
              <a:rPr lang="en-US" sz="1200" dirty="0"/>
              <a:t>,</a:t>
            </a:r>
          </a:p>
          <a:p>
            <a:r>
              <a:rPr lang="en-US" sz="1200" dirty="0"/>
              <a:t>    </a:t>
            </a:r>
            <a:r>
              <a:rPr lang="en-US" sz="1200" dirty="0" err="1"/>
              <a:t>destination_state</a:t>
            </a:r>
            <a:r>
              <a:rPr lang="en-US" sz="1200" dirty="0"/>
              <a:t>,</a:t>
            </a:r>
          </a:p>
          <a:p>
            <a:r>
              <a:rPr lang="en-US" sz="1200" dirty="0"/>
              <a:t>    </a:t>
            </a:r>
            <a:r>
              <a:rPr lang="en-US" sz="1200" dirty="0" err="1"/>
              <a:t>Scheduled_Depart_Time</a:t>
            </a:r>
            <a:r>
              <a:rPr lang="en-US" sz="1200" dirty="0"/>
              <a:t>,</a:t>
            </a:r>
          </a:p>
          <a:p>
            <a:r>
              <a:rPr lang="en-US" sz="1200" dirty="0"/>
              <a:t>    </a:t>
            </a:r>
            <a:r>
              <a:rPr lang="en-US" sz="1200" dirty="0" err="1"/>
              <a:t>Day_of_week</a:t>
            </a:r>
            <a:endParaRPr lang="en-US" sz="1200" dirty="0"/>
          </a:p>
          <a:p>
            <a:r>
              <a:rPr lang="en-US" sz="1200" dirty="0"/>
              <a:t>  FROM</a:t>
            </a:r>
          </a:p>
          <a:p>
            <a:r>
              <a:rPr lang="en-US" sz="1200" dirty="0"/>
              <a:t>    `big-data-assignment1-331623.Flight_BD2.Train_Data`)</a:t>
            </a:r>
          </a:p>
        </p:txBody>
      </p:sp>
      <p:sp>
        <p:nvSpPr>
          <p:cNvPr id="6" name="TextBox 5">
            <a:extLst>
              <a:ext uri="{FF2B5EF4-FFF2-40B4-BE49-F238E27FC236}">
                <a16:creationId xmlns:a16="http://schemas.microsoft.com/office/drawing/2014/main" id="{D209B8A6-3616-CC46-ADCB-5A2BAC684D25}"/>
              </a:ext>
            </a:extLst>
          </p:cNvPr>
          <p:cNvSpPr txBox="1"/>
          <p:nvPr/>
        </p:nvSpPr>
        <p:spPr>
          <a:xfrm>
            <a:off x="628649" y="2253402"/>
            <a:ext cx="5209673" cy="369332"/>
          </a:xfrm>
          <a:prstGeom prst="rect">
            <a:avLst/>
          </a:prstGeom>
          <a:noFill/>
        </p:spPr>
        <p:txBody>
          <a:bodyPr wrap="square" rtlCol="0">
            <a:spAutoFit/>
          </a:bodyPr>
          <a:lstStyle/>
          <a:p>
            <a:r>
              <a:rPr lang="en-US" dirty="0">
                <a:latin typeface="Apple Braille" pitchFamily="2" charset="0"/>
              </a:rPr>
              <a:t>Training the Model on Train Data</a:t>
            </a:r>
          </a:p>
        </p:txBody>
      </p:sp>
      <p:pic>
        <p:nvPicPr>
          <p:cNvPr id="5" name="Picture 4">
            <a:extLst>
              <a:ext uri="{FF2B5EF4-FFF2-40B4-BE49-F238E27FC236}">
                <a16:creationId xmlns:a16="http://schemas.microsoft.com/office/drawing/2014/main" id="{8AAF3C86-DF75-3C48-B80E-D32709D2A3A2}"/>
              </a:ext>
            </a:extLst>
          </p:cNvPr>
          <p:cNvPicPr>
            <a:picLocks noChangeAspect="1"/>
          </p:cNvPicPr>
          <p:nvPr/>
        </p:nvPicPr>
        <p:blipFill>
          <a:blip r:embed="rId2"/>
          <a:stretch>
            <a:fillRect/>
          </a:stretch>
        </p:blipFill>
        <p:spPr>
          <a:xfrm>
            <a:off x="5838322" y="2701908"/>
            <a:ext cx="5857170" cy="3402441"/>
          </a:xfrm>
          <a:prstGeom prst="rect">
            <a:avLst/>
          </a:prstGeom>
        </p:spPr>
      </p:pic>
    </p:spTree>
    <p:extLst>
      <p:ext uri="{BB962C8B-B14F-4D97-AF65-F5344CB8AC3E}">
        <p14:creationId xmlns:p14="http://schemas.microsoft.com/office/powerpoint/2010/main" val="3625520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BBD17B-8E2B-B744-B72F-170018D25228}"/>
              </a:ext>
            </a:extLst>
          </p:cNvPr>
          <p:cNvSpPr>
            <a:spLocks noGrp="1"/>
          </p:cNvSpPr>
          <p:nvPr>
            <p:ph type="title"/>
          </p:nvPr>
        </p:nvSpPr>
        <p:spPr>
          <a:xfrm>
            <a:off x="751274" y="327496"/>
            <a:ext cx="9543405" cy="1188720"/>
          </a:xfrm>
        </p:spPr>
        <p:txBody>
          <a:bodyPr>
            <a:normAutofit/>
          </a:bodyPr>
          <a:lstStyle/>
          <a:p>
            <a:r>
              <a:rPr lang="en-US" sz="2400" b="1" i="1" dirty="0">
                <a:latin typeface="Apple Braille" pitchFamily="2" charset="0"/>
              </a:rPr>
              <a:t>For the same origin-destination pair, airlines, day, and the time window, predict which flights will be delayed</a:t>
            </a:r>
            <a:endParaRPr lang="en-US" sz="2400" b="1" i="1" dirty="0">
              <a:solidFill>
                <a:schemeClr val="tx1">
                  <a:lumMod val="85000"/>
                  <a:lumOff val="15000"/>
                </a:schemeClr>
              </a:solidFill>
              <a:latin typeface="Apple Braille" pitchFamily="2"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8BE6AE-B24C-0647-BC33-9E609C1A0AAB}"/>
              </a:ext>
            </a:extLst>
          </p:cNvPr>
          <p:cNvSpPr txBox="1"/>
          <p:nvPr/>
        </p:nvSpPr>
        <p:spPr>
          <a:xfrm>
            <a:off x="628651" y="2701908"/>
            <a:ext cx="4080509" cy="646331"/>
          </a:xfrm>
          <a:prstGeom prst="rect">
            <a:avLst/>
          </a:prstGeom>
          <a:noFill/>
        </p:spPr>
        <p:txBody>
          <a:bodyPr wrap="square" rtlCol="0">
            <a:spAutoFit/>
          </a:bodyPr>
          <a:lstStyle/>
          <a:p>
            <a:r>
              <a:rPr lang="en-US" sz="1200" dirty="0"/>
              <a:t>SELECT * FROM ML.EVALUATE(MODEL `big-data-assignment1-331623.Flight_BD2.Flights_Delayed`, </a:t>
            </a:r>
          </a:p>
          <a:p>
            <a:r>
              <a:rPr lang="en-US" sz="1200" dirty="0"/>
              <a:t>TABLE `big-data-assignment1-331623.Flight_BD2.Train_Data`)</a:t>
            </a:r>
          </a:p>
        </p:txBody>
      </p:sp>
      <p:sp>
        <p:nvSpPr>
          <p:cNvPr id="6" name="TextBox 5">
            <a:extLst>
              <a:ext uri="{FF2B5EF4-FFF2-40B4-BE49-F238E27FC236}">
                <a16:creationId xmlns:a16="http://schemas.microsoft.com/office/drawing/2014/main" id="{D209B8A6-3616-CC46-ADCB-5A2BAC684D25}"/>
              </a:ext>
            </a:extLst>
          </p:cNvPr>
          <p:cNvSpPr txBox="1"/>
          <p:nvPr/>
        </p:nvSpPr>
        <p:spPr>
          <a:xfrm>
            <a:off x="628649" y="2253402"/>
            <a:ext cx="5209673" cy="369332"/>
          </a:xfrm>
          <a:prstGeom prst="rect">
            <a:avLst/>
          </a:prstGeom>
          <a:noFill/>
        </p:spPr>
        <p:txBody>
          <a:bodyPr wrap="square" rtlCol="0">
            <a:spAutoFit/>
          </a:bodyPr>
          <a:lstStyle/>
          <a:p>
            <a:r>
              <a:rPr lang="en-US" dirty="0">
                <a:latin typeface="Apple Braille" pitchFamily="2" charset="0"/>
              </a:rPr>
              <a:t>Model Evaluation</a:t>
            </a:r>
          </a:p>
        </p:txBody>
      </p:sp>
      <p:pic>
        <p:nvPicPr>
          <p:cNvPr id="3" name="Picture 2">
            <a:extLst>
              <a:ext uri="{FF2B5EF4-FFF2-40B4-BE49-F238E27FC236}">
                <a16:creationId xmlns:a16="http://schemas.microsoft.com/office/drawing/2014/main" id="{F720892F-4953-2D47-905E-BA90C6644F78}"/>
              </a:ext>
            </a:extLst>
          </p:cNvPr>
          <p:cNvPicPr>
            <a:picLocks noChangeAspect="1"/>
          </p:cNvPicPr>
          <p:nvPr/>
        </p:nvPicPr>
        <p:blipFill>
          <a:blip r:embed="rId2"/>
          <a:stretch>
            <a:fillRect/>
          </a:stretch>
        </p:blipFill>
        <p:spPr>
          <a:xfrm>
            <a:off x="5651373" y="1941685"/>
            <a:ext cx="5598414" cy="1516139"/>
          </a:xfrm>
          <a:prstGeom prst="rect">
            <a:avLst/>
          </a:prstGeom>
        </p:spPr>
      </p:pic>
      <p:pic>
        <p:nvPicPr>
          <p:cNvPr id="7" name="Picture 6">
            <a:extLst>
              <a:ext uri="{FF2B5EF4-FFF2-40B4-BE49-F238E27FC236}">
                <a16:creationId xmlns:a16="http://schemas.microsoft.com/office/drawing/2014/main" id="{3C918F0B-39B1-3241-9819-708353D3B068}"/>
              </a:ext>
            </a:extLst>
          </p:cNvPr>
          <p:cNvPicPr>
            <a:picLocks noChangeAspect="1"/>
          </p:cNvPicPr>
          <p:nvPr/>
        </p:nvPicPr>
        <p:blipFill>
          <a:blip r:embed="rId3"/>
          <a:stretch>
            <a:fillRect/>
          </a:stretch>
        </p:blipFill>
        <p:spPr>
          <a:xfrm>
            <a:off x="5651373" y="3577001"/>
            <a:ext cx="5598414" cy="3215510"/>
          </a:xfrm>
          <a:prstGeom prst="rect">
            <a:avLst/>
          </a:prstGeom>
        </p:spPr>
      </p:pic>
      <p:sp>
        <p:nvSpPr>
          <p:cNvPr id="11" name="TextBox 10">
            <a:extLst>
              <a:ext uri="{FF2B5EF4-FFF2-40B4-BE49-F238E27FC236}">
                <a16:creationId xmlns:a16="http://schemas.microsoft.com/office/drawing/2014/main" id="{CDC58E69-9DE5-6D48-B752-E60FF2BC26DB}"/>
              </a:ext>
            </a:extLst>
          </p:cNvPr>
          <p:cNvSpPr txBox="1"/>
          <p:nvPr/>
        </p:nvSpPr>
        <p:spPr>
          <a:xfrm>
            <a:off x="628649" y="4599060"/>
            <a:ext cx="4080509" cy="1015663"/>
          </a:xfrm>
          <a:prstGeom prst="rect">
            <a:avLst/>
          </a:prstGeom>
          <a:noFill/>
        </p:spPr>
        <p:txBody>
          <a:bodyPr wrap="square" rtlCol="0">
            <a:spAutoFit/>
          </a:bodyPr>
          <a:lstStyle/>
          <a:p>
            <a:r>
              <a:rPr lang="en-US" sz="1200" dirty="0"/>
              <a:t>SELECT * FROM ML.PREDICT(MODEL `big-data-assignment1-331623.Flight_BD2.Flights_Delayed`, </a:t>
            </a:r>
          </a:p>
          <a:p>
            <a:r>
              <a:rPr lang="en-US" sz="1200" dirty="0"/>
              <a:t>TABLE `big-data-assignment1-331623.Flight_BD2.DataforPrediction`, STRUCT(0.7 as threshold))</a:t>
            </a:r>
          </a:p>
        </p:txBody>
      </p:sp>
      <p:sp>
        <p:nvSpPr>
          <p:cNvPr id="13" name="TextBox 12">
            <a:extLst>
              <a:ext uri="{FF2B5EF4-FFF2-40B4-BE49-F238E27FC236}">
                <a16:creationId xmlns:a16="http://schemas.microsoft.com/office/drawing/2014/main" id="{7ADD977A-C5A3-574A-86FF-50B5CA4BCCA2}"/>
              </a:ext>
            </a:extLst>
          </p:cNvPr>
          <p:cNvSpPr txBox="1"/>
          <p:nvPr/>
        </p:nvSpPr>
        <p:spPr>
          <a:xfrm>
            <a:off x="628648" y="3844622"/>
            <a:ext cx="5209673" cy="369332"/>
          </a:xfrm>
          <a:prstGeom prst="rect">
            <a:avLst/>
          </a:prstGeom>
          <a:noFill/>
        </p:spPr>
        <p:txBody>
          <a:bodyPr wrap="square" rtlCol="0">
            <a:spAutoFit/>
          </a:bodyPr>
          <a:lstStyle/>
          <a:p>
            <a:r>
              <a:rPr lang="en-US" dirty="0">
                <a:latin typeface="Apple Braille" pitchFamily="2" charset="0"/>
              </a:rPr>
              <a:t>Model Prediction with threshold as 0.7</a:t>
            </a:r>
          </a:p>
        </p:txBody>
      </p:sp>
    </p:spTree>
    <p:extLst>
      <p:ext uri="{BB962C8B-B14F-4D97-AF65-F5344CB8AC3E}">
        <p14:creationId xmlns:p14="http://schemas.microsoft.com/office/powerpoint/2010/main" val="914849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BBD17B-8E2B-B744-B72F-170018D25228}"/>
              </a:ext>
            </a:extLst>
          </p:cNvPr>
          <p:cNvSpPr>
            <a:spLocks noGrp="1"/>
          </p:cNvSpPr>
          <p:nvPr>
            <p:ph type="title"/>
          </p:nvPr>
        </p:nvSpPr>
        <p:spPr>
          <a:xfrm>
            <a:off x="751274" y="327496"/>
            <a:ext cx="9543405" cy="1188720"/>
          </a:xfrm>
        </p:spPr>
        <p:txBody>
          <a:bodyPr>
            <a:normAutofit/>
          </a:bodyPr>
          <a:lstStyle/>
          <a:p>
            <a:r>
              <a:rPr lang="en-US" sz="2400" b="1" i="1" dirty="0">
                <a:latin typeface="Apple Braille" pitchFamily="2" charset="0"/>
              </a:rPr>
              <a:t>For the same origin-destination pair, airlines, day, and the time window, predict which flights will be delayed</a:t>
            </a:r>
            <a:endParaRPr lang="en-US" sz="2400" b="1" i="1" dirty="0">
              <a:solidFill>
                <a:schemeClr val="tx1">
                  <a:lumMod val="85000"/>
                  <a:lumOff val="15000"/>
                </a:schemeClr>
              </a:solidFill>
              <a:latin typeface="Apple Braille" pitchFamily="2"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D2E98DD-A428-4B43-8FEA-8C860DAA3BF2}"/>
              </a:ext>
            </a:extLst>
          </p:cNvPr>
          <p:cNvPicPr>
            <a:picLocks noChangeAspect="1"/>
          </p:cNvPicPr>
          <p:nvPr/>
        </p:nvPicPr>
        <p:blipFill>
          <a:blip r:embed="rId2"/>
          <a:stretch>
            <a:fillRect/>
          </a:stretch>
        </p:blipFill>
        <p:spPr>
          <a:xfrm>
            <a:off x="102615" y="1516394"/>
            <a:ext cx="5688585" cy="2591832"/>
          </a:xfrm>
          <a:prstGeom prst="rect">
            <a:avLst/>
          </a:prstGeom>
        </p:spPr>
      </p:pic>
      <p:pic>
        <p:nvPicPr>
          <p:cNvPr id="9" name="Picture 8">
            <a:extLst>
              <a:ext uri="{FF2B5EF4-FFF2-40B4-BE49-F238E27FC236}">
                <a16:creationId xmlns:a16="http://schemas.microsoft.com/office/drawing/2014/main" id="{1B8B2A74-3A3C-FF4C-BFDE-6D7120BA364A}"/>
              </a:ext>
            </a:extLst>
          </p:cNvPr>
          <p:cNvPicPr>
            <a:picLocks noChangeAspect="1"/>
          </p:cNvPicPr>
          <p:nvPr/>
        </p:nvPicPr>
        <p:blipFill>
          <a:blip r:embed="rId3"/>
          <a:stretch>
            <a:fillRect/>
          </a:stretch>
        </p:blipFill>
        <p:spPr>
          <a:xfrm>
            <a:off x="5935476" y="1516216"/>
            <a:ext cx="5688585" cy="4404995"/>
          </a:xfrm>
          <a:prstGeom prst="rect">
            <a:avLst/>
          </a:prstGeom>
        </p:spPr>
      </p:pic>
      <p:sp>
        <p:nvSpPr>
          <p:cNvPr id="3" name="TextBox 2">
            <a:extLst>
              <a:ext uri="{FF2B5EF4-FFF2-40B4-BE49-F238E27FC236}">
                <a16:creationId xmlns:a16="http://schemas.microsoft.com/office/drawing/2014/main" id="{D6779659-301A-4D41-811D-2265DE53E603}"/>
              </a:ext>
            </a:extLst>
          </p:cNvPr>
          <p:cNvSpPr txBox="1"/>
          <p:nvPr/>
        </p:nvSpPr>
        <p:spPr>
          <a:xfrm>
            <a:off x="221412" y="3943530"/>
            <a:ext cx="4850318" cy="2800767"/>
          </a:xfrm>
          <a:prstGeom prst="rect">
            <a:avLst/>
          </a:prstGeom>
          <a:noFill/>
        </p:spPr>
        <p:txBody>
          <a:bodyPr wrap="square" rtlCol="0">
            <a:spAutoFit/>
          </a:bodyPr>
          <a:lstStyle/>
          <a:p>
            <a:pPr algn="just"/>
            <a:r>
              <a:rPr lang="en-US" sz="1600" dirty="0">
                <a:latin typeface="Apple Braille" pitchFamily="2" charset="0"/>
              </a:rPr>
              <a:t>We trained the model using archive data and predicted flight status for the same origin-destination pair and time window with a threshold of 0.7.</a:t>
            </a:r>
          </a:p>
          <a:p>
            <a:pPr algn="just"/>
            <a:endParaRPr lang="en-US" sz="1600" dirty="0">
              <a:latin typeface="Apple Braille" pitchFamily="2" charset="0"/>
            </a:endParaRPr>
          </a:p>
          <a:p>
            <a:pPr algn="just"/>
            <a:r>
              <a:rPr lang="en-IN" sz="1600" dirty="0">
                <a:latin typeface="Apple Braille" pitchFamily="2" charset="0"/>
              </a:rPr>
              <a:t>From prediction, we can say that Delta Air Lines flights are the most punctual, and there are very few delayed flights. American Airlines' on-time flights and delayed flights seem to be similar. United Airlines has very few punctual flights. Maximum of its flights are running late </a:t>
            </a:r>
            <a:endParaRPr lang="en-US" sz="1600" dirty="0">
              <a:latin typeface="Apple Braille" pitchFamily="2" charset="0"/>
            </a:endParaRPr>
          </a:p>
        </p:txBody>
      </p:sp>
    </p:spTree>
    <p:extLst>
      <p:ext uri="{BB962C8B-B14F-4D97-AF65-F5344CB8AC3E}">
        <p14:creationId xmlns:p14="http://schemas.microsoft.com/office/powerpoint/2010/main" val="2172094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248B3-4AF2-3449-8B15-E6A726DFD4F2}"/>
              </a:ext>
            </a:extLst>
          </p:cNvPr>
          <p:cNvSpPr>
            <a:spLocks noGrp="1"/>
          </p:cNvSpPr>
          <p:nvPr>
            <p:ph type="title"/>
          </p:nvPr>
        </p:nvSpPr>
        <p:spPr>
          <a:xfrm>
            <a:off x="965199" y="1567843"/>
            <a:ext cx="4039937" cy="3714496"/>
          </a:xfrm>
        </p:spPr>
        <p:txBody>
          <a:bodyPr anchor="ctr">
            <a:normAutofit/>
          </a:bodyPr>
          <a:lstStyle/>
          <a:p>
            <a:r>
              <a:rPr lang="en-US" sz="4800" dirty="0">
                <a:latin typeface="Apple Braille" pitchFamily="2" charset="0"/>
              </a:rPr>
              <a:t>Streaming Data Analysis</a:t>
            </a:r>
            <a:r>
              <a:rPr lang="en-US" sz="4800" dirty="0"/>
              <a:t> </a:t>
            </a:r>
            <a:r>
              <a:rPr lang="en-US" sz="2000" i="1" dirty="0">
                <a:latin typeface="Apple Braille" pitchFamily="2" charset="0"/>
              </a:rPr>
              <a:t>Develop models to predict the estimated cost and profit for any given flight for an origin destination pair and airlines</a:t>
            </a:r>
            <a:endParaRPr lang="en-US" sz="4800" i="1" dirty="0">
              <a:latin typeface="Apple Braille" pitchFamily="2" charset="0"/>
            </a:endParaRPr>
          </a:p>
        </p:txBody>
      </p:sp>
      <p:grpSp>
        <p:nvGrpSpPr>
          <p:cNvPr id="10" name="Group 9">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11"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4" name="Freeform: Shape 13">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84256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D894347-C9A9-4BFD-8A6D-05A2B0CDD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84ED281-4082-46F9-86EE-D78901367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531D9B7-48AB-4407-A9E8-13391FCB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4FE9013-9718-6742-B8B7-EB54FE690136}"/>
              </a:ext>
            </a:extLst>
          </p:cNvPr>
          <p:cNvSpPr>
            <a:spLocks noGrp="1"/>
          </p:cNvSpPr>
          <p:nvPr>
            <p:ph type="title"/>
          </p:nvPr>
        </p:nvSpPr>
        <p:spPr>
          <a:xfrm>
            <a:off x="838200" y="937845"/>
            <a:ext cx="6696453" cy="3643679"/>
          </a:xfrm>
        </p:spPr>
        <p:txBody>
          <a:bodyPr vert="horz" lIns="91440" tIns="45720" rIns="91440" bIns="45720" rtlCol="0" anchor="b">
            <a:normAutofit/>
          </a:bodyPr>
          <a:lstStyle/>
          <a:p>
            <a:r>
              <a:rPr lang="en-US" sz="4800" i="1" kern="1200" dirty="0">
                <a:solidFill>
                  <a:schemeClr val="tx1"/>
                </a:solidFill>
                <a:latin typeface="Apple Braille" pitchFamily="2" charset="0"/>
              </a:rPr>
              <a:t>Additional Table Downloaded from Various Website to make it more meaningful</a:t>
            </a:r>
            <a:br>
              <a:rPr lang="en-US" sz="4800" i="1"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Tree>
    <p:extLst>
      <p:ext uri="{BB962C8B-B14F-4D97-AF65-F5344CB8AC3E}">
        <p14:creationId xmlns:p14="http://schemas.microsoft.com/office/powerpoint/2010/main" val="381756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615141-2673-3449-A872-9FEDB7E851F1}"/>
              </a:ext>
            </a:extLst>
          </p:cNvPr>
          <p:cNvSpPr txBox="1"/>
          <p:nvPr/>
        </p:nvSpPr>
        <p:spPr>
          <a:xfrm>
            <a:off x="717423" y="3355130"/>
            <a:ext cx="3342508" cy="2427333"/>
          </a:xfrm>
          <a:prstGeom prst="rect">
            <a:avLst/>
          </a:prstGeom>
        </p:spPr>
        <p:txBody>
          <a:bodyPr vert="horz" lIns="91440" tIns="45720" rIns="91440" bIns="45720" rtlCol="0">
            <a:normAutofit/>
          </a:bodyPr>
          <a:lstStyle/>
          <a:p>
            <a:pPr>
              <a:lnSpc>
                <a:spcPct val="90000"/>
              </a:lnSpc>
              <a:spcAft>
                <a:spcPts val="600"/>
              </a:spcAft>
            </a:pPr>
            <a:r>
              <a:rPr lang="en-US" sz="2400" dirty="0">
                <a:latin typeface="Apple Braille" pitchFamily="2" charset="0"/>
              </a:rPr>
              <a:t>Bucket </a:t>
            </a:r>
            <a:r>
              <a:rPr lang="en-US" sz="2400" b="1" dirty="0" err="1">
                <a:latin typeface="Apple Braille" pitchFamily="2" charset="0"/>
              </a:rPr>
              <a:t>liveapi_data</a:t>
            </a:r>
            <a:r>
              <a:rPr lang="en-US" sz="2400" b="1" dirty="0">
                <a:latin typeface="Apple Braille" pitchFamily="2" charset="0"/>
              </a:rPr>
              <a:t> </a:t>
            </a:r>
            <a:r>
              <a:rPr lang="en-US" sz="2400" dirty="0">
                <a:latin typeface="Apple Braille" pitchFamily="2" charset="0"/>
              </a:rPr>
              <a:t> was created and a folder </a:t>
            </a:r>
            <a:r>
              <a:rPr lang="en-US" sz="2400" b="1" dirty="0" err="1">
                <a:latin typeface="Apple Braille" pitchFamily="2" charset="0"/>
              </a:rPr>
              <a:t>livedata</a:t>
            </a:r>
            <a:r>
              <a:rPr lang="en-US" sz="2400" dirty="0">
                <a:latin typeface="Apple Braille" pitchFamily="2" charset="0"/>
              </a:rPr>
              <a:t> was created under it </a:t>
            </a:r>
          </a:p>
        </p:txBody>
      </p:sp>
      <p:pic>
        <p:nvPicPr>
          <p:cNvPr id="4" name="Content Placeholder 3">
            <a:extLst>
              <a:ext uri="{FF2B5EF4-FFF2-40B4-BE49-F238E27FC236}">
                <a16:creationId xmlns:a16="http://schemas.microsoft.com/office/drawing/2014/main" id="{77A94F92-744F-044D-AA6A-32404A0C08F8}"/>
              </a:ext>
            </a:extLst>
          </p:cNvPr>
          <p:cNvPicPr>
            <a:picLocks noGrp="1" noChangeAspect="1"/>
          </p:cNvPicPr>
          <p:nvPr>
            <p:ph idx="1"/>
          </p:nvPr>
        </p:nvPicPr>
        <p:blipFill rotWithShape="1">
          <a:blip r:embed="rId2"/>
          <a:srcRect l="1430" r="26516" b="-1"/>
          <a:stretch/>
        </p:blipFill>
        <p:spPr>
          <a:xfrm>
            <a:off x="5047753" y="952500"/>
            <a:ext cx="6132420" cy="4829963"/>
          </a:xfrm>
          <a:prstGeom prst="rect">
            <a:avLst/>
          </a:prstGeom>
        </p:spPr>
      </p:pic>
    </p:spTree>
    <p:extLst>
      <p:ext uri="{BB962C8B-B14F-4D97-AF65-F5344CB8AC3E}">
        <p14:creationId xmlns:p14="http://schemas.microsoft.com/office/powerpoint/2010/main" val="3599324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3B8C2F-CDD2-C044-84DC-C0E720D3B70E}"/>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3400" kern="1200">
                <a:solidFill>
                  <a:schemeClr val="bg1"/>
                </a:solidFill>
                <a:latin typeface="+mj-lt"/>
                <a:ea typeface="+mj-ea"/>
                <a:cs typeface="+mj-cs"/>
              </a:rPr>
              <a:t>Financial and Carrier Statistics table From Bureau of Transport Statistics</a:t>
            </a: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F42C6C85-DEDC-E84F-807A-8260AB8FBDF7}"/>
              </a:ext>
            </a:extLst>
          </p:cNvPr>
          <p:cNvPicPr>
            <a:picLocks noChangeAspect="1"/>
          </p:cNvPicPr>
          <p:nvPr/>
        </p:nvPicPr>
        <p:blipFill>
          <a:blip r:embed="rId2"/>
          <a:stretch>
            <a:fillRect/>
          </a:stretch>
        </p:blipFill>
        <p:spPr>
          <a:xfrm>
            <a:off x="5207093" y="681628"/>
            <a:ext cx="6472362" cy="2669849"/>
          </a:xfrm>
          <a:prstGeom prst="rect">
            <a:avLst/>
          </a:prstGeom>
        </p:spPr>
      </p:pic>
      <p:pic>
        <p:nvPicPr>
          <p:cNvPr id="5" name="Picture 4">
            <a:extLst>
              <a:ext uri="{FF2B5EF4-FFF2-40B4-BE49-F238E27FC236}">
                <a16:creationId xmlns:a16="http://schemas.microsoft.com/office/drawing/2014/main" id="{45CFB9EC-42F4-8048-812C-82BC51539E6A}"/>
              </a:ext>
            </a:extLst>
          </p:cNvPr>
          <p:cNvPicPr>
            <a:picLocks noChangeAspect="1"/>
          </p:cNvPicPr>
          <p:nvPr/>
        </p:nvPicPr>
        <p:blipFill>
          <a:blip r:embed="rId3"/>
          <a:stretch>
            <a:fillRect/>
          </a:stretch>
        </p:blipFill>
        <p:spPr>
          <a:xfrm>
            <a:off x="5207093" y="3506524"/>
            <a:ext cx="6472362" cy="2736986"/>
          </a:xfrm>
          <a:prstGeom prst="rect">
            <a:avLst/>
          </a:prstGeom>
        </p:spPr>
      </p:pic>
      <p:sp>
        <p:nvSpPr>
          <p:cNvPr id="6" name="TextBox 5">
            <a:extLst>
              <a:ext uri="{FF2B5EF4-FFF2-40B4-BE49-F238E27FC236}">
                <a16:creationId xmlns:a16="http://schemas.microsoft.com/office/drawing/2014/main" id="{BE1C65D5-3D26-C644-93AD-6EB043C02A05}"/>
              </a:ext>
            </a:extLst>
          </p:cNvPr>
          <p:cNvSpPr txBox="1"/>
          <p:nvPr/>
        </p:nvSpPr>
        <p:spPr>
          <a:xfrm>
            <a:off x="4694548" y="6106146"/>
            <a:ext cx="6472362" cy="707886"/>
          </a:xfrm>
          <a:prstGeom prst="rect">
            <a:avLst/>
          </a:prstGeom>
          <a:noFill/>
        </p:spPr>
        <p:txBody>
          <a:bodyPr wrap="square" rtlCol="0">
            <a:spAutoFit/>
          </a:bodyPr>
          <a:lstStyle/>
          <a:p>
            <a:r>
              <a:rPr lang="en-US" sz="1000" dirty="0">
                <a:latin typeface="Apple Braille" pitchFamily="2" charset="0"/>
              </a:rPr>
              <a:t>Carrier Statistics- </a:t>
            </a:r>
            <a:r>
              <a:rPr lang="en-US" sz="1000" dirty="0">
                <a:latin typeface="Apple Braille" pitchFamily="2" charset="0"/>
                <a:hlinkClick r:id="rId4"/>
              </a:rPr>
              <a:t>https://transtats.bts.gov/DL_SelectFields.asp?gnoyr_VQ=FMF&amp;QO_fu146_anzr=Nv4%20Pn44vr45</a:t>
            </a:r>
            <a:endParaRPr lang="en-US" sz="1000" dirty="0">
              <a:latin typeface="Apple Braille" pitchFamily="2" charset="0"/>
            </a:endParaRPr>
          </a:p>
          <a:p>
            <a:r>
              <a:rPr lang="en-US" sz="1000" dirty="0">
                <a:latin typeface="Apple Braille" pitchFamily="2" charset="0"/>
              </a:rPr>
              <a:t>Financial Information- https://</a:t>
            </a:r>
            <a:r>
              <a:rPr lang="en-US" sz="1000" dirty="0" err="1">
                <a:latin typeface="Apple Braille" pitchFamily="2" charset="0"/>
              </a:rPr>
              <a:t>transtats.bts.gov</a:t>
            </a:r>
            <a:r>
              <a:rPr lang="en-US" sz="1000" dirty="0">
                <a:latin typeface="Apple Braille" pitchFamily="2" charset="0"/>
              </a:rPr>
              <a:t>/</a:t>
            </a:r>
            <a:r>
              <a:rPr lang="en-US" sz="1000" dirty="0" err="1">
                <a:latin typeface="Apple Braille" pitchFamily="2" charset="0"/>
              </a:rPr>
              <a:t>DL_SelectFields.asp?gnoyr_VQ</a:t>
            </a:r>
            <a:r>
              <a:rPr lang="en-US" sz="1000" dirty="0">
                <a:latin typeface="Apple Braille" pitchFamily="2" charset="0"/>
              </a:rPr>
              <a:t>=FMK&amp;QO_fu146_anzr=Nv4%20Pn44vr4%20Sv0n0pvny </a:t>
            </a:r>
          </a:p>
        </p:txBody>
      </p:sp>
    </p:spTree>
    <p:extLst>
      <p:ext uri="{BB962C8B-B14F-4D97-AF65-F5344CB8AC3E}">
        <p14:creationId xmlns:p14="http://schemas.microsoft.com/office/powerpoint/2010/main" val="2498997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3B8C2F-CDD2-C044-84DC-C0E720D3B70E}"/>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3400" kern="1200">
                <a:solidFill>
                  <a:schemeClr val="bg1"/>
                </a:solidFill>
                <a:latin typeface="+mj-lt"/>
                <a:ea typeface="+mj-ea"/>
                <a:cs typeface="+mj-cs"/>
              </a:rPr>
              <a:t>Financial and Carrier Statistics table From Bureau of Transport Statistics</a:t>
            </a: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0" name="Picture 9" descr="Graphical user interface, text, application, email&#10;&#10;Description automatically generated">
            <a:extLst>
              <a:ext uri="{FF2B5EF4-FFF2-40B4-BE49-F238E27FC236}">
                <a16:creationId xmlns:a16="http://schemas.microsoft.com/office/drawing/2014/main" id="{33E20E73-A5BD-E54F-9C52-F820475A0F4F}"/>
              </a:ext>
            </a:extLst>
          </p:cNvPr>
          <p:cNvPicPr/>
          <p:nvPr/>
        </p:nvPicPr>
        <p:blipFill>
          <a:blip r:embed="rId2"/>
          <a:stretch>
            <a:fillRect/>
          </a:stretch>
        </p:blipFill>
        <p:spPr>
          <a:xfrm>
            <a:off x="5207093" y="614490"/>
            <a:ext cx="5727700" cy="3489960"/>
          </a:xfrm>
          <a:prstGeom prst="rect">
            <a:avLst/>
          </a:prstGeom>
        </p:spPr>
      </p:pic>
      <p:sp>
        <p:nvSpPr>
          <p:cNvPr id="3" name="TextBox 2">
            <a:extLst>
              <a:ext uri="{FF2B5EF4-FFF2-40B4-BE49-F238E27FC236}">
                <a16:creationId xmlns:a16="http://schemas.microsoft.com/office/drawing/2014/main" id="{013AF583-4F6F-0B4B-AD51-B69757925151}"/>
              </a:ext>
            </a:extLst>
          </p:cNvPr>
          <p:cNvSpPr txBox="1"/>
          <p:nvPr/>
        </p:nvSpPr>
        <p:spPr>
          <a:xfrm>
            <a:off x="5207093" y="4404360"/>
            <a:ext cx="5598067" cy="923330"/>
          </a:xfrm>
          <a:prstGeom prst="rect">
            <a:avLst/>
          </a:prstGeom>
          <a:noFill/>
        </p:spPr>
        <p:txBody>
          <a:bodyPr wrap="square" rtlCol="0">
            <a:spAutoFit/>
          </a:bodyPr>
          <a:lstStyle/>
          <a:p>
            <a:r>
              <a:rPr lang="en-US" dirty="0">
                <a:latin typeface="Apple Braille" pitchFamily="2" charset="0"/>
              </a:rPr>
              <a:t>BTS data had Total Operating Cost and Air-Time in 1000s. Calculated Cost Per Hour Flight by Dividing Total Operating Cost with Air-Time</a:t>
            </a:r>
          </a:p>
        </p:txBody>
      </p:sp>
    </p:spTree>
    <p:extLst>
      <p:ext uri="{BB962C8B-B14F-4D97-AF65-F5344CB8AC3E}">
        <p14:creationId xmlns:p14="http://schemas.microsoft.com/office/powerpoint/2010/main" val="1690486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38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C50F9-A5EF-1C44-AEC3-40F2C944D16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200" i="1" kern="1200">
                <a:solidFill>
                  <a:srgbClr val="FFFFFF"/>
                </a:solidFill>
                <a:latin typeface="+mj-lt"/>
                <a:ea typeface="+mj-ea"/>
                <a:cs typeface="+mj-cs"/>
              </a:rPr>
              <a:t>Develop models to predict the estimated cost and profit for any given flight for an origin destination pair and airlines</a:t>
            </a:r>
            <a:endParaRPr lang="en-US" sz="2200" kern="1200">
              <a:solidFill>
                <a:srgbClr val="FFFFFF"/>
              </a:solidFill>
              <a:latin typeface="+mj-lt"/>
              <a:ea typeface="+mj-ea"/>
              <a:cs typeface="+mj-cs"/>
            </a:endParaRPr>
          </a:p>
        </p:txBody>
      </p:sp>
      <p:pic>
        <p:nvPicPr>
          <p:cNvPr id="11" name="Picture 10" descr="Graphical user interface, text, application, email&#10;&#10;Description automatically generated">
            <a:extLst>
              <a:ext uri="{FF2B5EF4-FFF2-40B4-BE49-F238E27FC236}">
                <a16:creationId xmlns:a16="http://schemas.microsoft.com/office/drawing/2014/main" id="{987F40B9-576D-F74D-B3F1-210C21604231}"/>
              </a:ext>
            </a:extLst>
          </p:cNvPr>
          <p:cNvPicPr/>
          <p:nvPr/>
        </p:nvPicPr>
        <p:blipFill>
          <a:blip r:embed="rId2"/>
          <a:stretch>
            <a:fillRect/>
          </a:stretch>
        </p:blipFill>
        <p:spPr>
          <a:xfrm>
            <a:off x="4632033" y="2542310"/>
            <a:ext cx="7347537" cy="4114619"/>
          </a:xfrm>
          <a:prstGeom prst="rect">
            <a:avLst/>
          </a:prstGeom>
        </p:spPr>
      </p:pic>
      <p:sp>
        <p:nvSpPr>
          <p:cNvPr id="4" name="TextBox 3">
            <a:extLst>
              <a:ext uri="{FF2B5EF4-FFF2-40B4-BE49-F238E27FC236}">
                <a16:creationId xmlns:a16="http://schemas.microsoft.com/office/drawing/2014/main" id="{08E8EB04-FBDE-FB4A-A92C-157F0440C9D6}"/>
              </a:ext>
            </a:extLst>
          </p:cNvPr>
          <p:cNvSpPr txBox="1"/>
          <p:nvPr/>
        </p:nvSpPr>
        <p:spPr>
          <a:xfrm>
            <a:off x="4632033" y="171162"/>
            <a:ext cx="7347537" cy="1954381"/>
          </a:xfrm>
          <a:prstGeom prst="rect">
            <a:avLst/>
          </a:prstGeom>
          <a:noFill/>
        </p:spPr>
        <p:txBody>
          <a:bodyPr wrap="square" rtlCol="0">
            <a:spAutoFit/>
          </a:bodyPr>
          <a:lstStyle/>
          <a:p>
            <a:r>
              <a:rPr lang="en-US" sz="1100" dirty="0">
                <a:latin typeface="Apple Braille" pitchFamily="2" charset="0"/>
              </a:rPr>
              <a:t>CREATE OR REPLACE TABLE `big-data-assignment1-331623.Flight_BD2.TrainDataCost`</a:t>
            </a:r>
          </a:p>
          <a:p>
            <a:r>
              <a:rPr lang="en-US" sz="1100" dirty="0">
                <a:latin typeface="Apple Braille" pitchFamily="2" charset="0"/>
              </a:rPr>
              <a:t>AS</a:t>
            </a:r>
          </a:p>
          <a:p>
            <a:r>
              <a:rPr lang="en-US" sz="1100" dirty="0">
                <a:latin typeface="Apple Braille" pitchFamily="2" charset="0"/>
              </a:rPr>
              <a:t>(SELECT  DISTINCT(</a:t>
            </a:r>
            <a:r>
              <a:rPr lang="en-US" sz="1100" dirty="0" err="1">
                <a:latin typeface="Apple Braille" pitchFamily="2" charset="0"/>
              </a:rPr>
              <a:t>airline.UNIQUE_CARRIER_ENTITY</a:t>
            </a:r>
            <a:r>
              <a:rPr lang="en-US" sz="1100" dirty="0">
                <a:latin typeface="Apple Braille" pitchFamily="2" charset="0"/>
              </a:rPr>
              <a:t>) as </a:t>
            </a:r>
            <a:r>
              <a:rPr lang="en-US" sz="1100" dirty="0" err="1">
                <a:latin typeface="Apple Braille" pitchFamily="2" charset="0"/>
              </a:rPr>
              <a:t>Carrier_ID</a:t>
            </a:r>
            <a:r>
              <a:rPr lang="en-US" sz="1100" dirty="0">
                <a:latin typeface="Apple Braille" pitchFamily="2" charset="0"/>
              </a:rPr>
              <a:t>, </a:t>
            </a:r>
            <a:r>
              <a:rPr lang="en-US" sz="1100" dirty="0" err="1">
                <a:latin typeface="Apple Braille" pitchFamily="2" charset="0"/>
              </a:rPr>
              <a:t>airline.UNIQUE_CARRIER</a:t>
            </a:r>
            <a:r>
              <a:rPr lang="en-US" sz="1100" dirty="0">
                <a:latin typeface="Apple Braille" pitchFamily="2" charset="0"/>
              </a:rPr>
              <a:t> as </a:t>
            </a:r>
            <a:r>
              <a:rPr lang="en-US" sz="1100" dirty="0" err="1">
                <a:latin typeface="Apple Braille" pitchFamily="2" charset="0"/>
              </a:rPr>
              <a:t>IATA_code</a:t>
            </a:r>
            <a:r>
              <a:rPr lang="en-US" sz="1100" dirty="0">
                <a:latin typeface="Apple Braille" pitchFamily="2" charset="0"/>
              </a:rPr>
              <a:t>, ORIGIN_STATE_NM as ORIGIN_STATE,DEST_STATE_NM as </a:t>
            </a:r>
            <a:r>
              <a:rPr lang="en-US" sz="1100" dirty="0" err="1">
                <a:latin typeface="Apple Braille" pitchFamily="2" charset="0"/>
              </a:rPr>
              <a:t>Destination_state,Cost_Per_hour</a:t>
            </a:r>
            <a:endParaRPr lang="en-US" sz="1100" dirty="0">
              <a:latin typeface="Apple Braille" pitchFamily="2" charset="0"/>
            </a:endParaRPr>
          </a:p>
          <a:p>
            <a:r>
              <a:rPr lang="en-US" sz="1100" dirty="0">
                <a:latin typeface="Apple Braille" pitchFamily="2" charset="0"/>
              </a:rPr>
              <a:t>FROM `big-data-assignment1-331623.Flight_BD2.AirlineDetails`airline</a:t>
            </a:r>
          </a:p>
          <a:p>
            <a:r>
              <a:rPr lang="en-US" sz="1100" dirty="0">
                <a:latin typeface="Apple Braille" pitchFamily="2" charset="0"/>
              </a:rPr>
              <a:t>INNER JOIN `big-data-assignment1-331623.Flight_BD2.Operating_Cost`cost</a:t>
            </a:r>
          </a:p>
          <a:p>
            <a:r>
              <a:rPr lang="en-US" sz="1100" dirty="0">
                <a:latin typeface="Apple Braille" pitchFamily="2" charset="0"/>
              </a:rPr>
              <a:t>ON</a:t>
            </a:r>
          </a:p>
          <a:p>
            <a:r>
              <a:rPr lang="en-US" sz="1100" dirty="0" err="1">
                <a:latin typeface="Apple Braille" pitchFamily="2" charset="0"/>
              </a:rPr>
              <a:t>airline.UNIQUE_CARRIER</a:t>
            </a:r>
            <a:r>
              <a:rPr lang="en-US" sz="1100" dirty="0">
                <a:latin typeface="Apple Braille" pitchFamily="2" charset="0"/>
              </a:rPr>
              <a:t>=</a:t>
            </a:r>
            <a:r>
              <a:rPr lang="en-US" sz="1100" dirty="0" err="1">
                <a:latin typeface="Apple Braille" pitchFamily="2" charset="0"/>
              </a:rPr>
              <a:t>cost.Unique_Carrier</a:t>
            </a:r>
            <a:endParaRPr lang="en-US" sz="1100" dirty="0">
              <a:latin typeface="Apple Braille" pitchFamily="2" charset="0"/>
            </a:endParaRPr>
          </a:p>
          <a:p>
            <a:r>
              <a:rPr lang="en-US" sz="1100" dirty="0">
                <a:latin typeface="Apple Braille" pitchFamily="2" charset="0"/>
              </a:rPr>
              <a:t>AND</a:t>
            </a:r>
          </a:p>
          <a:p>
            <a:r>
              <a:rPr lang="en-US" sz="1100" dirty="0" err="1">
                <a:latin typeface="Apple Braille" pitchFamily="2" charset="0"/>
              </a:rPr>
              <a:t>airline.UNIQUE_CARRIER_ENTITY</a:t>
            </a:r>
            <a:r>
              <a:rPr lang="en-US" sz="1100" dirty="0">
                <a:latin typeface="Apple Braille" pitchFamily="2" charset="0"/>
              </a:rPr>
              <a:t>=</a:t>
            </a:r>
            <a:r>
              <a:rPr lang="en-US" sz="1100" dirty="0" err="1">
                <a:latin typeface="Apple Braille" pitchFamily="2" charset="0"/>
              </a:rPr>
              <a:t>cost.UNIQUE_CARRIER_ENTITY</a:t>
            </a:r>
            <a:endParaRPr lang="en-US" sz="1100" dirty="0">
              <a:latin typeface="Apple Braille" pitchFamily="2" charset="0"/>
            </a:endParaRPr>
          </a:p>
          <a:p>
            <a:r>
              <a:rPr lang="en-US" sz="1100" dirty="0">
                <a:latin typeface="Apple Braille" pitchFamily="2" charset="0"/>
              </a:rPr>
              <a:t>WHERE COST_PER_HOUR&lt;&gt;0 and COST_PER_HOUR IS NOT NULL )</a:t>
            </a:r>
          </a:p>
        </p:txBody>
      </p:sp>
      <p:sp>
        <p:nvSpPr>
          <p:cNvPr id="5" name="TextBox 4">
            <a:extLst>
              <a:ext uri="{FF2B5EF4-FFF2-40B4-BE49-F238E27FC236}">
                <a16:creationId xmlns:a16="http://schemas.microsoft.com/office/drawing/2014/main" id="{3789FD45-C50F-6143-9415-902ECB7989C0}"/>
              </a:ext>
            </a:extLst>
          </p:cNvPr>
          <p:cNvSpPr txBox="1"/>
          <p:nvPr/>
        </p:nvSpPr>
        <p:spPr>
          <a:xfrm>
            <a:off x="638175" y="3726180"/>
            <a:ext cx="3465195" cy="646331"/>
          </a:xfrm>
          <a:prstGeom prst="rect">
            <a:avLst/>
          </a:prstGeom>
          <a:noFill/>
        </p:spPr>
        <p:txBody>
          <a:bodyPr wrap="square" rtlCol="0">
            <a:spAutoFit/>
          </a:bodyPr>
          <a:lstStyle/>
          <a:p>
            <a:r>
              <a:rPr lang="en-US" dirty="0">
                <a:latin typeface="Apple Braille" pitchFamily="2" charset="0"/>
              </a:rPr>
              <a:t>Created a Table </a:t>
            </a:r>
            <a:r>
              <a:rPr lang="en-US" b="1" i="1" dirty="0" err="1">
                <a:latin typeface="Apple Braille" pitchFamily="2" charset="0"/>
              </a:rPr>
              <a:t>TrainDataCost</a:t>
            </a:r>
            <a:r>
              <a:rPr lang="en-US" b="1" i="1" dirty="0">
                <a:latin typeface="Apple Braille" pitchFamily="2" charset="0"/>
              </a:rPr>
              <a:t> </a:t>
            </a:r>
            <a:r>
              <a:rPr lang="en-US" dirty="0">
                <a:latin typeface="Apple Braille" pitchFamily="2" charset="0"/>
              </a:rPr>
              <a:t>for training the model</a:t>
            </a:r>
          </a:p>
        </p:txBody>
      </p:sp>
    </p:spTree>
    <p:extLst>
      <p:ext uri="{BB962C8B-B14F-4D97-AF65-F5344CB8AC3E}">
        <p14:creationId xmlns:p14="http://schemas.microsoft.com/office/powerpoint/2010/main" val="3634792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38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C50F9-A5EF-1C44-AEC3-40F2C944D16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200" i="1" kern="1200">
                <a:solidFill>
                  <a:srgbClr val="FFFFFF"/>
                </a:solidFill>
                <a:latin typeface="+mj-lt"/>
                <a:ea typeface="+mj-ea"/>
                <a:cs typeface="+mj-cs"/>
              </a:rPr>
              <a:t>Develop models to predict the estimated cost and profit for any given flight for an origin destination pair and airlines</a:t>
            </a:r>
            <a:endParaRPr lang="en-US" sz="22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08E8EB04-FBDE-FB4A-A92C-157F0440C9D6}"/>
              </a:ext>
            </a:extLst>
          </p:cNvPr>
          <p:cNvSpPr txBox="1"/>
          <p:nvPr/>
        </p:nvSpPr>
        <p:spPr>
          <a:xfrm>
            <a:off x="4632033" y="171162"/>
            <a:ext cx="7347537" cy="938719"/>
          </a:xfrm>
          <a:prstGeom prst="rect">
            <a:avLst/>
          </a:prstGeom>
          <a:noFill/>
        </p:spPr>
        <p:txBody>
          <a:bodyPr wrap="square" rtlCol="0">
            <a:spAutoFit/>
          </a:bodyPr>
          <a:lstStyle/>
          <a:p>
            <a:r>
              <a:rPr lang="en-US" sz="1100" dirty="0">
                <a:latin typeface="Apple Braille" pitchFamily="2" charset="0"/>
              </a:rPr>
              <a:t>CREATE OR REPLACE TABLE `big-data-assignment1-331623.Flight_BD2.DataCostPrediction`</a:t>
            </a:r>
          </a:p>
          <a:p>
            <a:r>
              <a:rPr lang="en-US" sz="1100" dirty="0">
                <a:latin typeface="Apple Braille" pitchFamily="2" charset="0"/>
              </a:rPr>
              <a:t>AS</a:t>
            </a:r>
          </a:p>
          <a:p>
            <a:r>
              <a:rPr lang="en-US" sz="1100" dirty="0">
                <a:latin typeface="Apple Braille" pitchFamily="2" charset="0"/>
              </a:rPr>
              <a:t>(SELECT DISTINCT(CAST(CARRIER_ID AS STRING)) AS </a:t>
            </a:r>
            <a:r>
              <a:rPr lang="en-US" sz="1100" dirty="0" err="1">
                <a:latin typeface="Apple Braille" pitchFamily="2" charset="0"/>
              </a:rPr>
              <a:t>Carrier_ID</a:t>
            </a:r>
            <a:r>
              <a:rPr lang="en-US" sz="1100" dirty="0">
                <a:latin typeface="Apple Braille" pitchFamily="2" charset="0"/>
              </a:rPr>
              <a:t>, </a:t>
            </a:r>
            <a:r>
              <a:rPr lang="en-US" sz="1100" dirty="0" err="1">
                <a:latin typeface="Apple Braille" pitchFamily="2" charset="0"/>
              </a:rPr>
              <a:t>Airlines,IATA_Code</a:t>
            </a:r>
            <a:r>
              <a:rPr lang="en-US" sz="1100" dirty="0">
                <a:latin typeface="Apple Braille" pitchFamily="2" charset="0"/>
              </a:rPr>
              <a:t>, ORIGIN_STATE,Destination_state,SCHEDULED_DEPART_Time,SCHEDULED_ARRIVAL_TIME</a:t>
            </a:r>
          </a:p>
          <a:p>
            <a:r>
              <a:rPr lang="en-US" sz="1100" dirty="0">
                <a:latin typeface="Apple Braille" pitchFamily="2" charset="0"/>
              </a:rPr>
              <a:t>FROM `big-data-assignment1-331623.Flight_BD2.OpenSkyAPI`)</a:t>
            </a:r>
          </a:p>
        </p:txBody>
      </p:sp>
      <p:pic>
        <p:nvPicPr>
          <p:cNvPr id="6" name="Picture 5" descr="Table&#10;&#10;Description automatically generated">
            <a:extLst>
              <a:ext uri="{FF2B5EF4-FFF2-40B4-BE49-F238E27FC236}">
                <a16:creationId xmlns:a16="http://schemas.microsoft.com/office/drawing/2014/main" id="{3F70C7AB-5B5A-FB49-9B3F-8A6CFBEC2748}"/>
              </a:ext>
            </a:extLst>
          </p:cNvPr>
          <p:cNvPicPr/>
          <p:nvPr/>
        </p:nvPicPr>
        <p:blipFill>
          <a:blip r:embed="rId2"/>
          <a:stretch>
            <a:fillRect/>
          </a:stretch>
        </p:blipFill>
        <p:spPr>
          <a:xfrm>
            <a:off x="4632032" y="2542310"/>
            <a:ext cx="7041807" cy="3888970"/>
          </a:xfrm>
          <a:prstGeom prst="rect">
            <a:avLst/>
          </a:prstGeom>
        </p:spPr>
      </p:pic>
      <p:sp>
        <p:nvSpPr>
          <p:cNvPr id="7" name="TextBox 6">
            <a:extLst>
              <a:ext uri="{FF2B5EF4-FFF2-40B4-BE49-F238E27FC236}">
                <a16:creationId xmlns:a16="http://schemas.microsoft.com/office/drawing/2014/main" id="{AE1EA904-A103-A14A-AB7A-3814A4334361}"/>
              </a:ext>
            </a:extLst>
          </p:cNvPr>
          <p:cNvSpPr txBox="1"/>
          <p:nvPr/>
        </p:nvSpPr>
        <p:spPr>
          <a:xfrm>
            <a:off x="638175" y="3726180"/>
            <a:ext cx="3465195" cy="1477328"/>
          </a:xfrm>
          <a:prstGeom prst="rect">
            <a:avLst/>
          </a:prstGeom>
          <a:noFill/>
        </p:spPr>
        <p:txBody>
          <a:bodyPr wrap="square" rtlCol="0">
            <a:spAutoFit/>
          </a:bodyPr>
          <a:lstStyle/>
          <a:p>
            <a:r>
              <a:rPr lang="en-US" dirty="0">
                <a:latin typeface="Apple Braille" pitchFamily="2" charset="0"/>
              </a:rPr>
              <a:t>Created a Table </a:t>
            </a:r>
            <a:r>
              <a:rPr lang="en-US" b="1" i="1" dirty="0" err="1">
                <a:latin typeface="Apple Braille" pitchFamily="2" charset="0"/>
              </a:rPr>
              <a:t>DataCostPrediction</a:t>
            </a:r>
            <a:r>
              <a:rPr lang="en-US" b="1" i="1" dirty="0">
                <a:latin typeface="Apple Braille" pitchFamily="2" charset="0"/>
              </a:rPr>
              <a:t> </a:t>
            </a:r>
            <a:r>
              <a:rPr lang="en-US" dirty="0">
                <a:latin typeface="Apple Braille" pitchFamily="2" charset="0"/>
              </a:rPr>
              <a:t>with necessary columns from all flights in the Streaming data for Prediction</a:t>
            </a:r>
          </a:p>
        </p:txBody>
      </p:sp>
    </p:spTree>
    <p:extLst>
      <p:ext uri="{BB962C8B-B14F-4D97-AF65-F5344CB8AC3E}">
        <p14:creationId xmlns:p14="http://schemas.microsoft.com/office/powerpoint/2010/main" val="3628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38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C50F9-A5EF-1C44-AEC3-40F2C944D16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200" i="1" kern="1200">
                <a:solidFill>
                  <a:srgbClr val="FFFFFF"/>
                </a:solidFill>
                <a:latin typeface="+mj-lt"/>
                <a:ea typeface="+mj-ea"/>
                <a:cs typeface="+mj-cs"/>
              </a:rPr>
              <a:t>Develop models to predict the estimated cost and profit for any given flight for an origin destination pair and airlines</a:t>
            </a:r>
            <a:endParaRPr lang="en-US" sz="22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08E8EB04-FBDE-FB4A-A92C-157F0440C9D6}"/>
              </a:ext>
            </a:extLst>
          </p:cNvPr>
          <p:cNvSpPr txBox="1"/>
          <p:nvPr/>
        </p:nvSpPr>
        <p:spPr>
          <a:xfrm>
            <a:off x="4632033" y="171162"/>
            <a:ext cx="7347537" cy="2123658"/>
          </a:xfrm>
          <a:prstGeom prst="rect">
            <a:avLst/>
          </a:prstGeom>
          <a:noFill/>
        </p:spPr>
        <p:txBody>
          <a:bodyPr wrap="square" rtlCol="0">
            <a:spAutoFit/>
          </a:bodyPr>
          <a:lstStyle/>
          <a:p>
            <a:r>
              <a:rPr lang="en-US" sz="1100" dirty="0">
                <a:latin typeface="Apple Braille" pitchFamily="2" charset="0"/>
              </a:rPr>
              <a:t>CREATE OR REPLACE MODEL</a:t>
            </a:r>
          </a:p>
          <a:p>
            <a:r>
              <a:rPr lang="en-US" sz="1100" dirty="0">
                <a:latin typeface="Apple Braille" pitchFamily="2" charset="0"/>
              </a:rPr>
              <a:t>  `big-data-assignment1-331623.Flight_BD2.Flights_Cost_Prediction` OPTIONS (</a:t>
            </a:r>
            <a:r>
              <a:rPr lang="en-US" sz="1100" dirty="0" err="1">
                <a:latin typeface="Apple Braille" pitchFamily="2" charset="0"/>
              </a:rPr>
              <a:t>model_type</a:t>
            </a:r>
            <a:r>
              <a:rPr lang="en-US" sz="1100" dirty="0">
                <a:latin typeface="Apple Braille" pitchFamily="2" charset="0"/>
              </a:rPr>
              <a:t>='LINEAR_REG',</a:t>
            </a:r>
          </a:p>
          <a:p>
            <a:r>
              <a:rPr lang="en-US" sz="1100" dirty="0">
                <a:latin typeface="Apple Braille" pitchFamily="2" charset="0"/>
              </a:rPr>
              <a:t>    </a:t>
            </a:r>
            <a:r>
              <a:rPr lang="en-US" sz="1100" dirty="0" err="1">
                <a:latin typeface="Apple Braille" pitchFamily="2" charset="0"/>
              </a:rPr>
              <a:t>input_label_cols</a:t>
            </a:r>
            <a:r>
              <a:rPr lang="en-US" sz="1100" dirty="0">
                <a:latin typeface="Apple Braille" pitchFamily="2" charset="0"/>
              </a:rPr>
              <a:t>=['</a:t>
            </a:r>
            <a:r>
              <a:rPr lang="en-US" sz="1100" dirty="0" err="1">
                <a:latin typeface="Apple Braille" pitchFamily="2" charset="0"/>
              </a:rPr>
              <a:t>Cost_Per_hour</a:t>
            </a:r>
            <a:r>
              <a:rPr lang="en-US" sz="1100" dirty="0">
                <a:latin typeface="Apple Braille" pitchFamily="2" charset="0"/>
              </a:rPr>
              <a:t>'])</a:t>
            </a:r>
          </a:p>
          <a:p>
            <a:r>
              <a:rPr lang="en-US" sz="1100" dirty="0">
                <a:latin typeface="Apple Braille" pitchFamily="2" charset="0"/>
              </a:rPr>
              <a:t>    AS (</a:t>
            </a:r>
          </a:p>
          <a:p>
            <a:r>
              <a:rPr lang="en-US" sz="1100" dirty="0">
                <a:latin typeface="Apple Braille" pitchFamily="2" charset="0"/>
              </a:rPr>
              <a:t>  SELECT</a:t>
            </a:r>
          </a:p>
          <a:p>
            <a:r>
              <a:rPr lang="en-US" sz="1100" dirty="0">
                <a:latin typeface="Apple Braille" pitchFamily="2" charset="0"/>
              </a:rPr>
              <a:t>    </a:t>
            </a:r>
            <a:r>
              <a:rPr lang="en-US" sz="1100" dirty="0" err="1">
                <a:latin typeface="Apple Braille" pitchFamily="2" charset="0"/>
              </a:rPr>
              <a:t>IATA_Code</a:t>
            </a:r>
            <a:r>
              <a:rPr lang="en-US" sz="1100" dirty="0">
                <a:latin typeface="Apple Braille" pitchFamily="2" charset="0"/>
              </a:rPr>
              <a:t>,</a:t>
            </a:r>
          </a:p>
          <a:p>
            <a:r>
              <a:rPr lang="en-US" sz="1100" dirty="0">
                <a:latin typeface="Apple Braille" pitchFamily="2" charset="0"/>
              </a:rPr>
              <a:t>    </a:t>
            </a:r>
            <a:r>
              <a:rPr lang="en-US" sz="1100" dirty="0" err="1">
                <a:latin typeface="Apple Braille" pitchFamily="2" charset="0"/>
              </a:rPr>
              <a:t>Cost_Per_hour</a:t>
            </a:r>
            <a:r>
              <a:rPr lang="en-US" sz="1100" dirty="0">
                <a:latin typeface="Apple Braille" pitchFamily="2" charset="0"/>
              </a:rPr>
              <a:t>,</a:t>
            </a:r>
          </a:p>
          <a:p>
            <a:r>
              <a:rPr lang="en-US" sz="1100" dirty="0">
                <a:latin typeface="Apple Braille" pitchFamily="2" charset="0"/>
              </a:rPr>
              <a:t>    </a:t>
            </a:r>
            <a:r>
              <a:rPr lang="en-US" sz="1100" dirty="0" err="1">
                <a:latin typeface="Apple Braille" pitchFamily="2" charset="0"/>
              </a:rPr>
              <a:t>origin_state</a:t>
            </a:r>
            <a:r>
              <a:rPr lang="en-US" sz="1100" dirty="0">
                <a:latin typeface="Apple Braille" pitchFamily="2" charset="0"/>
              </a:rPr>
              <a:t>,</a:t>
            </a:r>
          </a:p>
          <a:p>
            <a:r>
              <a:rPr lang="en-US" sz="1100" dirty="0">
                <a:latin typeface="Apple Braille" pitchFamily="2" charset="0"/>
              </a:rPr>
              <a:t>    </a:t>
            </a:r>
            <a:r>
              <a:rPr lang="en-US" sz="1100" dirty="0" err="1">
                <a:latin typeface="Apple Braille" pitchFamily="2" charset="0"/>
              </a:rPr>
              <a:t>destination_state</a:t>
            </a:r>
            <a:r>
              <a:rPr lang="en-US" sz="1100" dirty="0">
                <a:latin typeface="Apple Braille" pitchFamily="2" charset="0"/>
              </a:rPr>
              <a:t>,</a:t>
            </a:r>
          </a:p>
          <a:p>
            <a:r>
              <a:rPr lang="en-US" sz="1100" dirty="0">
                <a:latin typeface="Apple Braille" pitchFamily="2" charset="0"/>
              </a:rPr>
              <a:t>  FROM</a:t>
            </a:r>
          </a:p>
          <a:p>
            <a:r>
              <a:rPr lang="en-US" sz="1100" dirty="0">
                <a:latin typeface="Apple Braille" pitchFamily="2" charset="0"/>
              </a:rPr>
              <a:t>    `big-data-assignment1-331623.Flight_BD2.TrainDataCost`</a:t>
            </a:r>
          </a:p>
          <a:p>
            <a:r>
              <a:rPr lang="en-US" sz="1100" dirty="0">
                <a:latin typeface="Apple Braille" pitchFamily="2" charset="0"/>
              </a:rPr>
              <a:t>    WHERE </a:t>
            </a:r>
            <a:r>
              <a:rPr lang="en-US" sz="1100" dirty="0" err="1">
                <a:latin typeface="Apple Braille" pitchFamily="2" charset="0"/>
              </a:rPr>
              <a:t>Cost_Per_hour</a:t>
            </a:r>
            <a:r>
              <a:rPr lang="en-US" sz="1100" dirty="0">
                <a:latin typeface="Apple Braille" pitchFamily="2" charset="0"/>
              </a:rPr>
              <a:t>&lt;&gt;0 and </a:t>
            </a:r>
            <a:r>
              <a:rPr lang="en-US" sz="1100" dirty="0" err="1">
                <a:latin typeface="Apple Braille" pitchFamily="2" charset="0"/>
              </a:rPr>
              <a:t>Cost_Per_hour</a:t>
            </a:r>
            <a:r>
              <a:rPr lang="en-US" sz="1100" dirty="0">
                <a:latin typeface="Apple Braille" pitchFamily="2" charset="0"/>
              </a:rPr>
              <a:t> is not null)</a:t>
            </a:r>
          </a:p>
        </p:txBody>
      </p:sp>
      <p:pic>
        <p:nvPicPr>
          <p:cNvPr id="7" name="Picture 6" descr="Graphical user interface, text, application, email&#10;&#10;Description automatically generated">
            <a:extLst>
              <a:ext uri="{FF2B5EF4-FFF2-40B4-BE49-F238E27FC236}">
                <a16:creationId xmlns:a16="http://schemas.microsoft.com/office/drawing/2014/main" id="{5DB68B40-FA8B-FD43-8A18-CF95B0EC6719}"/>
              </a:ext>
            </a:extLst>
          </p:cNvPr>
          <p:cNvPicPr/>
          <p:nvPr/>
        </p:nvPicPr>
        <p:blipFill>
          <a:blip r:embed="rId2"/>
          <a:stretch>
            <a:fillRect/>
          </a:stretch>
        </p:blipFill>
        <p:spPr>
          <a:xfrm>
            <a:off x="4632032" y="2542310"/>
            <a:ext cx="6295047" cy="3828010"/>
          </a:xfrm>
          <a:prstGeom prst="rect">
            <a:avLst/>
          </a:prstGeom>
        </p:spPr>
      </p:pic>
      <p:sp>
        <p:nvSpPr>
          <p:cNvPr id="8" name="TextBox 7">
            <a:extLst>
              <a:ext uri="{FF2B5EF4-FFF2-40B4-BE49-F238E27FC236}">
                <a16:creationId xmlns:a16="http://schemas.microsoft.com/office/drawing/2014/main" id="{599E42DB-2DA5-0844-9740-1799CEFEE694}"/>
              </a:ext>
            </a:extLst>
          </p:cNvPr>
          <p:cNvSpPr txBox="1"/>
          <p:nvPr/>
        </p:nvSpPr>
        <p:spPr>
          <a:xfrm>
            <a:off x="638175" y="3726180"/>
            <a:ext cx="3465195" cy="1200329"/>
          </a:xfrm>
          <a:prstGeom prst="rect">
            <a:avLst/>
          </a:prstGeom>
          <a:noFill/>
        </p:spPr>
        <p:txBody>
          <a:bodyPr wrap="square" rtlCol="0">
            <a:spAutoFit/>
          </a:bodyPr>
          <a:lstStyle/>
          <a:p>
            <a:r>
              <a:rPr lang="en-US" dirty="0">
                <a:latin typeface="Apple Braille" pitchFamily="2" charset="0"/>
              </a:rPr>
              <a:t>Created a </a:t>
            </a:r>
            <a:r>
              <a:rPr lang="en-US" b="1" i="1" dirty="0">
                <a:latin typeface="Apple Braille" pitchFamily="2" charset="0"/>
              </a:rPr>
              <a:t>Linear Regression Model</a:t>
            </a:r>
            <a:r>
              <a:rPr lang="en-US" dirty="0">
                <a:latin typeface="Apple Braille" pitchFamily="2" charset="0"/>
              </a:rPr>
              <a:t> to predict the cost per hour for all the flights in the Streaming Data</a:t>
            </a:r>
          </a:p>
        </p:txBody>
      </p:sp>
    </p:spTree>
    <p:extLst>
      <p:ext uri="{BB962C8B-B14F-4D97-AF65-F5344CB8AC3E}">
        <p14:creationId xmlns:p14="http://schemas.microsoft.com/office/powerpoint/2010/main" val="2576269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38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C50F9-A5EF-1C44-AEC3-40F2C944D16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200" i="1" kern="1200">
                <a:solidFill>
                  <a:srgbClr val="FFFFFF"/>
                </a:solidFill>
                <a:latin typeface="+mj-lt"/>
                <a:ea typeface="+mj-ea"/>
                <a:cs typeface="+mj-cs"/>
              </a:rPr>
              <a:t>Develop models to predict the estimated cost and profit for any given flight for an origin destination pair and airlines</a:t>
            </a:r>
            <a:endParaRPr lang="en-US" sz="22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08E8EB04-FBDE-FB4A-A92C-157F0440C9D6}"/>
              </a:ext>
            </a:extLst>
          </p:cNvPr>
          <p:cNvSpPr txBox="1"/>
          <p:nvPr/>
        </p:nvSpPr>
        <p:spPr>
          <a:xfrm>
            <a:off x="4632033" y="1141292"/>
            <a:ext cx="7347537" cy="430887"/>
          </a:xfrm>
          <a:prstGeom prst="rect">
            <a:avLst/>
          </a:prstGeom>
          <a:noFill/>
        </p:spPr>
        <p:txBody>
          <a:bodyPr wrap="square" rtlCol="0">
            <a:spAutoFit/>
          </a:bodyPr>
          <a:lstStyle/>
          <a:p>
            <a:r>
              <a:rPr lang="en-US" sz="1100" dirty="0">
                <a:latin typeface="Apple Braille" pitchFamily="2" charset="0"/>
              </a:rPr>
              <a:t>SELECT * FROM ML.EVALUATE(MODEL `big-data-assignment1-331623.Flight_BD2.Flights_Cost_Prediction`, </a:t>
            </a:r>
          </a:p>
          <a:p>
            <a:r>
              <a:rPr lang="en-US" sz="1100" dirty="0">
                <a:latin typeface="Apple Braille" pitchFamily="2" charset="0"/>
              </a:rPr>
              <a:t>TABLE `big-data-assignment1-331623.Flight_BD2.TrainDataCost`)</a:t>
            </a:r>
          </a:p>
        </p:txBody>
      </p:sp>
      <p:pic>
        <p:nvPicPr>
          <p:cNvPr id="6" name="Picture 5" descr="Graphical user interface, text, application, email&#10;&#10;Description automatically generated">
            <a:extLst>
              <a:ext uri="{FF2B5EF4-FFF2-40B4-BE49-F238E27FC236}">
                <a16:creationId xmlns:a16="http://schemas.microsoft.com/office/drawing/2014/main" id="{40E8D8BD-A24F-C64C-B3A3-7ED10C6CFE47}"/>
              </a:ext>
            </a:extLst>
          </p:cNvPr>
          <p:cNvPicPr/>
          <p:nvPr/>
        </p:nvPicPr>
        <p:blipFill>
          <a:blip r:embed="rId2"/>
          <a:stretch>
            <a:fillRect/>
          </a:stretch>
        </p:blipFill>
        <p:spPr>
          <a:xfrm>
            <a:off x="4632033" y="1995378"/>
            <a:ext cx="6325527" cy="3721330"/>
          </a:xfrm>
          <a:prstGeom prst="rect">
            <a:avLst/>
          </a:prstGeom>
        </p:spPr>
      </p:pic>
      <p:sp>
        <p:nvSpPr>
          <p:cNvPr id="8" name="TextBox 7">
            <a:extLst>
              <a:ext uri="{FF2B5EF4-FFF2-40B4-BE49-F238E27FC236}">
                <a16:creationId xmlns:a16="http://schemas.microsoft.com/office/drawing/2014/main" id="{CA0813E1-EEAD-D947-A3AB-99AD7B379667}"/>
              </a:ext>
            </a:extLst>
          </p:cNvPr>
          <p:cNvSpPr txBox="1"/>
          <p:nvPr/>
        </p:nvSpPr>
        <p:spPr>
          <a:xfrm>
            <a:off x="638175" y="3726180"/>
            <a:ext cx="3465195" cy="646331"/>
          </a:xfrm>
          <a:prstGeom prst="rect">
            <a:avLst/>
          </a:prstGeom>
          <a:noFill/>
        </p:spPr>
        <p:txBody>
          <a:bodyPr wrap="square" rtlCol="0">
            <a:spAutoFit/>
          </a:bodyPr>
          <a:lstStyle/>
          <a:p>
            <a:r>
              <a:rPr lang="en-US" dirty="0">
                <a:latin typeface="Apple Braille" pitchFamily="2" charset="0"/>
              </a:rPr>
              <a:t>Model Evaluation on Training Data </a:t>
            </a:r>
          </a:p>
        </p:txBody>
      </p:sp>
    </p:spTree>
    <p:extLst>
      <p:ext uri="{BB962C8B-B14F-4D97-AF65-F5344CB8AC3E}">
        <p14:creationId xmlns:p14="http://schemas.microsoft.com/office/powerpoint/2010/main" val="814722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38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C50F9-A5EF-1C44-AEC3-40F2C944D16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200" i="1" kern="1200">
                <a:solidFill>
                  <a:srgbClr val="FFFFFF"/>
                </a:solidFill>
                <a:latin typeface="+mj-lt"/>
                <a:ea typeface="+mj-ea"/>
                <a:cs typeface="+mj-cs"/>
              </a:rPr>
              <a:t>Develop models to predict the estimated cost and profit for any given flight for an origin destination pair and airlines</a:t>
            </a:r>
            <a:endParaRPr lang="en-US" sz="22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08E8EB04-FBDE-FB4A-A92C-157F0440C9D6}"/>
              </a:ext>
            </a:extLst>
          </p:cNvPr>
          <p:cNvSpPr txBox="1"/>
          <p:nvPr/>
        </p:nvSpPr>
        <p:spPr>
          <a:xfrm>
            <a:off x="4632033" y="1141292"/>
            <a:ext cx="7347537" cy="430887"/>
          </a:xfrm>
          <a:prstGeom prst="rect">
            <a:avLst/>
          </a:prstGeom>
          <a:noFill/>
        </p:spPr>
        <p:txBody>
          <a:bodyPr wrap="square" rtlCol="0">
            <a:spAutoFit/>
          </a:bodyPr>
          <a:lstStyle/>
          <a:p>
            <a:r>
              <a:rPr lang="en-US" sz="1100" dirty="0">
                <a:latin typeface="Apple Braille" pitchFamily="2" charset="0"/>
              </a:rPr>
              <a:t>SELECT * FROM ML.PREDICT(MODEL `big-data-assignment1-331623.Flight_BD2.Flights_Cost_Prediction`, </a:t>
            </a:r>
          </a:p>
          <a:p>
            <a:r>
              <a:rPr lang="en-US" sz="1100" dirty="0">
                <a:latin typeface="Apple Braille" pitchFamily="2" charset="0"/>
              </a:rPr>
              <a:t>TABLE `big-data-assignment1-331623.Flight_BD2.DataCostPrediction`)</a:t>
            </a:r>
          </a:p>
        </p:txBody>
      </p:sp>
      <p:pic>
        <p:nvPicPr>
          <p:cNvPr id="7" name="Picture 6" descr="Graphical user interface, table&#10;&#10;Description automatically generated">
            <a:extLst>
              <a:ext uri="{FF2B5EF4-FFF2-40B4-BE49-F238E27FC236}">
                <a16:creationId xmlns:a16="http://schemas.microsoft.com/office/drawing/2014/main" id="{F9577CDB-5916-1F4E-BE89-C193DED5977E}"/>
              </a:ext>
            </a:extLst>
          </p:cNvPr>
          <p:cNvPicPr/>
          <p:nvPr/>
        </p:nvPicPr>
        <p:blipFill>
          <a:blip r:embed="rId2"/>
          <a:stretch>
            <a:fillRect/>
          </a:stretch>
        </p:blipFill>
        <p:spPr>
          <a:xfrm>
            <a:off x="4632033" y="2179884"/>
            <a:ext cx="6477927" cy="3992315"/>
          </a:xfrm>
          <a:prstGeom prst="rect">
            <a:avLst/>
          </a:prstGeom>
        </p:spPr>
      </p:pic>
      <p:sp>
        <p:nvSpPr>
          <p:cNvPr id="8" name="TextBox 7">
            <a:extLst>
              <a:ext uri="{FF2B5EF4-FFF2-40B4-BE49-F238E27FC236}">
                <a16:creationId xmlns:a16="http://schemas.microsoft.com/office/drawing/2014/main" id="{8DD461B5-2597-1140-8E37-94AB17FBE827}"/>
              </a:ext>
            </a:extLst>
          </p:cNvPr>
          <p:cNvSpPr txBox="1"/>
          <p:nvPr/>
        </p:nvSpPr>
        <p:spPr>
          <a:xfrm>
            <a:off x="638175" y="3726180"/>
            <a:ext cx="3465195" cy="923330"/>
          </a:xfrm>
          <a:prstGeom prst="rect">
            <a:avLst/>
          </a:prstGeom>
          <a:noFill/>
        </p:spPr>
        <p:txBody>
          <a:bodyPr wrap="square" rtlCol="0">
            <a:spAutoFit/>
          </a:bodyPr>
          <a:lstStyle/>
          <a:p>
            <a:r>
              <a:rPr lang="en-US" dirty="0">
                <a:latin typeface="Apple Braille" pitchFamily="2" charset="0"/>
              </a:rPr>
              <a:t>Running Model to </a:t>
            </a:r>
            <a:r>
              <a:rPr lang="en-US" b="1" i="1" dirty="0">
                <a:latin typeface="Apple Braille" pitchFamily="2" charset="0"/>
              </a:rPr>
              <a:t>Predict Cost per Flying Hour </a:t>
            </a:r>
            <a:r>
              <a:rPr lang="en-US" dirty="0">
                <a:latin typeface="Apple Braille" pitchFamily="2" charset="0"/>
              </a:rPr>
              <a:t>for all the flights in the Streaming Data</a:t>
            </a:r>
          </a:p>
        </p:txBody>
      </p:sp>
    </p:spTree>
    <p:extLst>
      <p:ext uri="{BB962C8B-B14F-4D97-AF65-F5344CB8AC3E}">
        <p14:creationId xmlns:p14="http://schemas.microsoft.com/office/powerpoint/2010/main" val="825006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38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C50F9-A5EF-1C44-AEC3-40F2C944D16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200" i="1" kern="1200">
                <a:solidFill>
                  <a:srgbClr val="FFFFFF"/>
                </a:solidFill>
                <a:latin typeface="+mj-lt"/>
                <a:ea typeface="+mj-ea"/>
                <a:cs typeface="+mj-cs"/>
              </a:rPr>
              <a:t>Develop models to predict the estimated cost and profit for any given flight for an origin destination pair and airlines</a:t>
            </a:r>
            <a:endParaRPr lang="en-US" sz="2200"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C01DDF12-663E-3D44-9FCB-CF068D36729D}"/>
              </a:ext>
            </a:extLst>
          </p:cNvPr>
          <p:cNvPicPr>
            <a:picLocks noChangeAspect="1"/>
          </p:cNvPicPr>
          <p:nvPr/>
        </p:nvPicPr>
        <p:blipFill>
          <a:blip r:embed="rId2"/>
          <a:stretch>
            <a:fillRect/>
          </a:stretch>
        </p:blipFill>
        <p:spPr>
          <a:xfrm>
            <a:off x="4479378" y="1005840"/>
            <a:ext cx="7541171" cy="4693920"/>
          </a:xfrm>
          <a:prstGeom prst="rect">
            <a:avLst/>
          </a:prstGeom>
        </p:spPr>
      </p:pic>
      <p:sp>
        <p:nvSpPr>
          <p:cNvPr id="4" name="TextBox 3">
            <a:extLst>
              <a:ext uri="{FF2B5EF4-FFF2-40B4-BE49-F238E27FC236}">
                <a16:creationId xmlns:a16="http://schemas.microsoft.com/office/drawing/2014/main" id="{1B09ED9F-92CB-AE46-BE8C-B660E790B545}"/>
              </a:ext>
            </a:extLst>
          </p:cNvPr>
          <p:cNvSpPr txBox="1"/>
          <p:nvPr/>
        </p:nvSpPr>
        <p:spPr>
          <a:xfrm>
            <a:off x="287079" y="3530009"/>
            <a:ext cx="3997842" cy="3046988"/>
          </a:xfrm>
          <a:prstGeom prst="rect">
            <a:avLst/>
          </a:prstGeom>
          <a:noFill/>
        </p:spPr>
        <p:txBody>
          <a:bodyPr wrap="square" rtlCol="0">
            <a:spAutoFit/>
          </a:bodyPr>
          <a:lstStyle/>
          <a:p>
            <a:r>
              <a:rPr lang="en-IN" sz="1600" dirty="0">
                <a:latin typeface="Apple Braille" pitchFamily="2" charset="0"/>
              </a:rPr>
              <a:t>We downloaded the total operating cost and airtime from the Bureau of Traffic Statistics, and trained the model to predict all flight flow data</a:t>
            </a:r>
          </a:p>
          <a:p>
            <a:endParaRPr lang="en-US" sz="1600" dirty="0">
              <a:latin typeface="Apple Braille" pitchFamily="2" charset="0"/>
            </a:endParaRPr>
          </a:p>
          <a:p>
            <a:r>
              <a:rPr lang="en-IN" sz="1600" dirty="0">
                <a:latin typeface="Apple Braille" pitchFamily="2" charset="0"/>
              </a:rPr>
              <a:t>In the BTS data, some field in the Origin and Destination is missing only if the Origin and Destination doesn’t belong to the United States.</a:t>
            </a:r>
          </a:p>
          <a:p>
            <a:endParaRPr lang="en-US" sz="1600" dirty="0">
              <a:latin typeface="Apple Braille" pitchFamily="2" charset="0"/>
            </a:endParaRPr>
          </a:p>
          <a:p>
            <a:r>
              <a:rPr lang="en-US" sz="1600" dirty="0">
                <a:latin typeface="Apple Braille" pitchFamily="2" charset="0"/>
              </a:rPr>
              <a:t>Training the model, we can see that the R-Square value is 0.34</a:t>
            </a:r>
          </a:p>
        </p:txBody>
      </p:sp>
    </p:spTree>
    <p:extLst>
      <p:ext uri="{BB962C8B-B14F-4D97-AF65-F5344CB8AC3E}">
        <p14:creationId xmlns:p14="http://schemas.microsoft.com/office/powerpoint/2010/main" val="2979578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38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C50F9-A5EF-1C44-AEC3-40F2C944D16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200" i="1" kern="1200" dirty="0">
                <a:solidFill>
                  <a:srgbClr val="FFFFFF"/>
                </a:solidFill>
                <a:latin typeface="+mj-lt"/>
                <a:ea typeface="+mj-ea"/>
                <a:cs typeface="+mj-cs"/>
              </a:rPr>
              <a:t>Develop models to predict the estimated cost and profit for any given flight for an origin destination pair and airlines</a:t>
            </a:r>
            <a:endParaRPr lang="en-US" sz="22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E9F5D369-30B0-B342-AC96-6675DDC0869E}"/>
              </a:ext>
            </a:extLst>
          </p:cNvPr>
          <p:cNvPicPr>
            <a:picLocks noChangeAspect="1"/>
          </p:cNvPicPr>
          <p:nvPr/>
        </p:nvPicPr>
        <p:blipFill>
          <a:blip r:embed="rId2"/>
          <a:stretch>
            <a:fillRect/>
          </a:stretch>
        </p:blipFill>
        <p:spPr>
          <a:xfrm>
            <a:off x="0" y="2353829"/>
            <a:ext cx="12141200" cy="4381500"/>
          </a:xfrm>
          <a:prstGeom prst="rect">
            <a:avLst/>
          </a:prstGeom>
        </p:spPr>
      </p:pic>
      <p:sp>
        <p:nvSpPr>
          <p:cNvPr id="3" name="TextBox 2">
            <a:extLst>
              <a:ext uri="{FF2B5EF4-FFF2-40B4-BE49-F238E27FC236}">
                <a16:creationId xmlns:a16="http://schemas.microsoft.com/office/drawing/2014/main" id="{4F6EAC64-7483-0C40-9A49-D8E482E67232}"/>
              </a:ext>
            </a:extLst>
          </p:cNvPr>
          <p:cNvSpPr txBox="1"/>
          <p:nvPr/>
        </p:nvSpPr>
        <p:spPr>
          <a:xfrm>
            <a:off x="4008475" y="85581"/>
            <a:ext cx="7697972" cy="2031325"/>
          </a:xfrm>
          <a:prstGeom prst="rect">
            <a:avLst/>
          </a:prstGeom>
          <a:noFill/>
        </p:spPr>
        <p:txBody>
          <a:bodyPr wrap="square" rtlCol="0">
            <a:spAutoFit/>
          </a:bodyPr>
          <a:lstStyle/>
          <a:p>
            <a:pPr algn="just"/>
            <a:r>
              <a:rPr lang="en-IN" dirty="0">
                <a:latin typeface="Apple Braille" pitchFamily="2" charset="0"/>
              </a:rPr>
              <a:t>From the forecast data below, we can see that there are many flights that will arrive at their destinations at 23:55 pm, and the cost per flight hour associated with them. We can see that Hawaiian Airlines has the highest related costs, followed by American Airlines</a:t>
            </a:r>
            <a:r>
              <a:rPr lang="en-US" dirty="0">
                <a:latin typeface="Apple Braille" pitchFamily="2" charset="0"/>
              </a:rPr>
              <a:t>. </a:t>
            </a:r>
            <a:r>
              <a:rPr lang="en-IN" dirty="0">
                <a:latin typeface="Apple Braille" pitchFamily="2" charset="0"/>
              </a:rPr>
              <a:t>In order to reduce costs while generating profits, we need to give priority to Hawaiian Airlines over other airlines</a:t>
            </a:r>
            <a:r>
              <a:rPr lang="en-US" dirty="0">
                <a:latin typeface="Apple Braille" pitchFamily="2" charset="0"/>
              </a:rPr>
              <a:t>. </a:t>
            </a:r>
            <a:r>
              <a:rPr lang="en-IN" dirty="0">
                <a:latin typeface="Apple Braille" pitchFamily="2" charset="0"/>
              </a:rPr>
              <a:t>According to the cost, we should choose the flight to land, because any delay will cause additional costs.</a:t>
            </a:r>
            <a:endParaRPr lang="en-US" dirty="0">
              <a:latin typeface="Apple Braille" pitchFamily="2" charset="0"/>
            </a:endParaRPr>
          </a:p>
        </p:txBody>
      </p:sp>
    </p:spTree>
    <p:extLst>
      <p:ext uri="{BB962C8B-B14F-4D97-AF65-F5344CB8AC3E}">
        <p14:creationId xmlns:p14="http://schemas.microsoft.com/office/powerpoint/2010/main" val="3632555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139A9FD-68F9-1D48-B455-CA7C1644F944}"/>
              </a:ext>
            </a:extLst>
          </p:cNvPr>
          <p:cNvPicPr>
            <a:picLocks noGrp="1" noChangeAspect="1"/>
          </p:cNvPicPr>
          <p:nvPr>
            <p:ph idx="1"/>
          </p:nvPr>
        </p:nvPicPr>
        <p:blipFill rotWithShape="1">
          <a:blip r:embed="rId2"/>
          <a:srcRect b="7539"/>
          <a:stretch/>
        </p:blipFill>
        <p:spPr>
          <a:xfrm>
            <a:off x="342900" y="584775"/>
            <a:ext cx="11277600" cy="5943600"/>
          </a:xfrm>
          <a:prstGeom prst="rect">
            <a:avLst/>
          </a:prstGeom>
        </p:spPr>
      </p:pic>
      <p:sp>
        <p:nvSpPr>
          <p:cNvPr id="5" name="TextBox 4">
            <a:extLst>
              <a:ext uri="{FF2B5EF4-FFF2-40B4-BE49-F238E27FC236}">
                <a16:creationId xmlns:a16="http://schemas.microsoft.com/office/drawing/2014/main" id="{84F15A9C-3883-6942-8F7E-9D82E46A9004}"/>
              </a:ext>
            </a:extLst>
          </p:cNvPr>
          <p:cNvSpPr txBox="1"/>
          <p:nvPr/>
        </p:nvSpPr>
        <p:spPr>
          <a:xfrm>
            <a:off x="340588" y="37237"/>
            <a:ext cx="3124200" cy="584775"/>
          </a:xfrm>
          <a:prstGeom prst="rect">
            <a:avLst/>
          </a:prstGeom>
          <a:noFill/>
        </p:spPr>
        <p:txBody>
          <a:bodyPr wrap="square" rtlCol="0">
            <a:spAutoFit/>
          </a:bodyPr>
          <a:lstStyle/>
          <a:p>
            <a:r>
              <a:rPr lang="en-US" sz="3200" dirty="0">
                <a:solidFill>
                  <a:schemeClr val="bg1"/>
                </a:solidFill>
                <a:latin typeface="Apple Braille" pitchFamily="2" charset="0"/>
              </a:rPr>
              <a:t>Dashboard</a:t>
            </a:r>
          </a:p>
        </p:txBody>
      </p:sp>
    </p:spTree>
    <p:extLst>
      <p:ext uri="{BB962C8B-B14F-4D97-AF65-F5344CB8AC3E}">
        <p14:creationId xmlns:p14="http://schemas.microsoft.com/office/powerpoint/2010/main" val="1181786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615141-2673-3449-A872-9FEDB7E851F1}"/>
              </a:ext>
            </a:extLst>
          </p:cNvPr>
          <p:cNvSpPr txBox="1"/>
          <p:nvPr/>
        </p:nvSpPr>
        <p:spPr>
          <a:xfrm>
            <a:off x="717423" y="3429000"/>
            <a:ext cx="3342509" cy="2427333"/>
          </a:xfrm>
          <a:prstGeom prst="rect">
            <a:avLst/>
          </a:prstGeom>
        </p:spPr>
        <p:txBody>
          <a:bodyPr vert="horz" lIns="91440" tIns="45720" rIns="91440" bIns="45720" rtlCol="0">
            <a:normAutofit/>
          </a:bodyPr>
          <a:lstStyle/>
          <a:p>
            <a:pPr>
              <a:spcAft>
                <a:spcPts val="600"/>
              </a:spcAft>
            </a:pPr>
            <a:r>
              <a:rPr lang="en-US" sz="2400" dirty="0">
                <a:latin typeface="Apple Braille" pitchFamily="2" charset="0"/>
              </a:rPr>
              <a:t>Cloud Function </a:t>
            </a:r>
            <a:r>
              <a:rPr lang="en-US" sz="2400" b="1" dirty="0" err="1">
                <a:latin typeface="Apple Braille" pitchFamily="2" charset="0"/>
              </a:rPr>
              <a:t>skyapi</a:t>
            </a:r>
            <a:r>
              <a:rPr lang="en-US" sz="2400" b="1" dirty="0">
                <a:latin typeface="Apple Braille" pitchFamily="2" charset="0"/>
              </a:rPr>
              <a:t> </a:t>
            </a:r>
            <a:r>
              <a:rPr lang="en-US" sz="2400" dirty="0">
                <a:latin typeface="Apple Braille" pitchFamily="2" charset="0"/>
              </a:rPr>
              <a:t>was created and deployed- To retrieve information from Open-Sky</a:t>
            </a:r>
          </a:p>
        </p:txBody>
      </p:sp>
      <p:pic>
        <p:nvPicPr>
          <p:cNvPr id="7" name="Picture 6">
            <a:extLst>
              <a:ext uri="{FF2B5EF4-FFF2-40B4-BE49-F238E27FC236}">
                <a16:creationId xmlns:a16="http://schemas.microsoft.com/office/drawing/2014/main" id="{83877E5B-490E-7E43-878C-988700FEEAE2}"/>
              </a:ext>
            </a:extLst>
          </p:cNvPr>
          <p:cNvPicPr>
            <a:picLocks noChangeAspect="1"/>
          </p:cNvPicPr>
          <p:nvPr/>
        </p:nvPicPr>
        <p:blipFill rotWithShape="1">
          <a:blip r:embed="rId2"/>
          <a:srcRect r="17329" b="1"/>
          <a:stretch/>
        </p:blipFill>
        <p:spPr>
          <a:xfrm>
            <a:off x="4840175" y="-19050"/>
            <a:ext cx="4641403" cy="3129934"/>
          </a:xfrm>
          <a:prstGeom prst="rect">
            <a:avLst/>
          </a:prstGeom>
        </p:spPr>
      </p:pic>
      <p:pic>
        <p:nvPicPr>
          <p:cNvPr id="8" name="Picture 7">
            <a:extLst>
              <a:ext uri="{FF2B5EF4-FFF2-40B4-BE49-F238E27FC236}">
                <a16:creationId xmlns:a16="http://schemas.microsoft.com/office/drawing/2014/main" id="{EA814FF9-05B1-1B46-B68D-1432C0DB4514}"/>
              </a:ext>
            </a:extLst>
          </p:cNvPr>
          <p:cNvPicPr>
            <a:picLocks noChangeAspect="1"/>
          </p:cNvPicPr>
          <p:nvPr/>
        </p:nvPicPr>
        <p:blipFill rotWithShape="1">
          <a:blip r:embed="rId3"/>
          <a:srcRect l="16193" r="5390" b="-1"/>
          <a:stretch/>
        </p:blipFill>
        <p:spPr>
          <a:xfrm>
            <a:off x="4980149" y="3108960"/>
            <a:ext cx="5546955" cy="3749040"/>
          </a:xfrm>
          <a:prstGeom prst="rect">
            <a:avLst/>
          </a:prstGeom>
        </p:spPr>
      </p:pic>
    </p:spTree>
    <p:extLst>
      <p:ext uri="{BB962C8B-B14F-4D97-AF65-F5344CB8AC3E}">
        <p14:creationId xmlns:p14="http://schemas.microsoft.com/office/powerpoint/2010/main" val="1947836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F024-5977-214F-ABFA-724DDBF88CBE}"/>
              </a:ext>
            </a:extLst>
          </p:cNvPr>
          <p:cNvSpPr>
            <a:spLocks noGrp="1"/>
          </p:cNvSpPr>
          <p:nvPr>
            <p:ph type="title"/>
          </p:nvPr>
        </p:nvSpPr>
        <p:spPr>
          <a:xfrm>
            <a:off x="4965430" y="629268"/>
            <a:ext cx="6586491" cy="1286160"/>
          </a:xfrm>
        </p:spPr>
        <p:txBody>
          <a:bodyPr anchor="b">
            <a:normAutofit/>
          </a:bodyPr>
          <a:lstStyle/>
          <a:p>
            <a:r>
              <a:rPr lang="en-US" dirty="0">
                <a:latin typeface="Apple Braille" pitchFamily="2" charset="0"/>
              </a:rPr>
              <a:t>Team Contribution</a:t>
            </a:r>
          </a:p>
        </p:txBody>
      </p:sp>
      <p:sp>
        <p:nvSpPr>
          <p:cNvPr id="3" name="Content Placeholder 2">
            <a:extLst>
              <a:ext uri="{FF2B5EF4-FFF2-40B4-BE49-F238E27FC236}">
                <a16:creationId xmlns:a16="http://schemas.microsoft.com/office/drawing/2014/main" id="{A5C31BC4-DB92-E34B-B201-947B51D701AE}"/>
              </a:ext>
            </a:extLst>
          </p:cNvPr>
          <p:cNvSpPr>
            <a:spLocks noGrp="1"/>
          </p:cNvSpPr>
          <p:nvPr>
            <p:ph idx="1"/>
          </p:nvPr>
        </p:nvSpPr>
        <p:spPr>
          <a:xfrm>
            <a:off x="4965430" y="2314807"/>
            <a:ext cx="6586489" cy="4515291"/>
          </a:xfrm>
        </p:spPr>
        <p:txBody>
          <a:bodyPr>
            <a:normAutofit lnSpcReduction="10000"/>
          </a:bodyPr>
          <a:lstStyle/>
          <a:p>
            <a:pPr algn="just"/>
            <a:r>
              <a:rPr lang="en-US" sz="1400" b="1" dirty="0" err="1">
                <a:latin typeface="Apple Braille"/>
                <a:cs typeface="Calibri"/>
              </a:rPr>
              <a:t>Snigdha</a:t>
            </a:r>
            <a:r>
              <a:rPr lang="en-US" sz="1400" b="1" dirty="0">
                <a:latin typeface="Apple Braille"/>
                <a:cs typeface="Calibri"/>
              </a:rPr>
              <a:t> </a:t>
            </a:r>
            <a:r>
              <a:rPr lang="en-US" sz="1400" b="1" dirty="0" err="1">
                <a:latin typeface="Apple Braille"/>
                <a:cs typeface="Calibri"/>
              </a:rPr>
              <a:t>Rudola</a:t>
            </a:r>
            <a:r>
              <a:rPr lang="en-US" sz="1400" b="1" dirty="0">
                <a:latin typeface="Apple Braille"/>
                <a:cs typeface="Calibri"/>
              </a:rPr>
              <a:t>- </a:t>
            </a:r>
            <a:r>
              <a:rPr lang="en-US" sz="1400" dirty="0">
                <a:latin typeface="Apple Braille"/>
                <a:cs typeface="Calibri"/>
              </a:rPr>
              <a:t>SQL Queries , Visualization and PPT for “List the planes and Airlines that are on ground at the origin, ascending, in-route (cruising at a fixed altitude), descending, and on ground at the destination”</a:t>
            </a:r>
          </a:p>
          <a:p>
            <a:pPr algn="just"/>
            <a:r>
              <a:rPr lang="en-IN" sz="1400" b="1" dirty="0">
                <a:latin typeface="Apple Braille"/>
                <a:cs typeface="Calibri"/>
              </a:rPr>
              <a:t>Jonathan </a:t>
            </a:r>
            <a:r>
              <a:rPr lang="en-IN" sz="1400" b="1" dirty="0" err="1">
                <a:latin typeface="Apple Braille"/>
                <a:cs typeface="Calibri"/>
              </a:rPr>
              <a:t>Reji</a:t>
            </a:r>
            <a:r>
              <a:rPr lang="en-IN" sz="1400" b="1" dirty="0">
                <a:latin typeface="Apple Braille"/>
                <a:cs typeface="Calibri"/>
              </a:rPr>
              <a:t> Mathai </a:t>
            </a:r>
            <a:r>
              <a:rPr lang="en-US" sz="1400" dirty="0">
                <a:latin typeface="Apple Braille"/>
                <a:cs typeface="Calibri"/>
              </a:rPr>
              <a:t>- SQL Queries , Visualization and PPT for “List the planes and Airlines that are on ground at the origin, ascending, in-route (cruising at a fixed altitude), descending, and on ground at the destination”</a:t>
            </a:r>
          </a:p>
          <a:p>
            <a:pPr algn="just"/>
            <a:r>
              <a:rPr lang="en-US" sz="1400" b="1" dirty="0">
                <a:latin typeface="Apple Braille"/>
                <a:cs typeface="Calibri"/>
              </a:rPr>
              <a:t>Shubham Agarwal- </a:t>
            </a:r>
            <a:r>
              <a:rPr lang="en-US" sz="1400" dirty="0">
                <a:latin typeface="Apple Braille"/>
                <a:cs typeface="Calibri"/>
              </a:rPr>
              <a:t>SQL Queries, Visualization and PPT for for “For the same origin-destination pair, airlines, day, and the time window, predict which flights will be delayed” and “Develop models to predict the estimated cost and profit for any given flight for an origin destination pair and airlines”.</a:t>
            </a:r>
          </a:p>
          <a:p>
            <a:pPr algn="just"/>
            <a:r>
              <a:rPr lang="en-IN" sz="1400" b="1" dirty="0" err="1">
                <a:latin typeface="Apple Braille"/>
                <a:cs typeface="Calibri"/>
              </a:rPr>
              <a:t>Nityanand</a:t>
            </a:r>
            <a:r>
              <a:rPr lang="en-US" sz="1400" b="1" dirty="0">
                <a:latin typeface="Apple Braille"/>
                <a:cs typeface="Calibri"/>
              </a:rPr>
              <a:t> </a:t>
            </a:r>
            <a:r>
              <a:rPr lang="en-US" sz="1400" b="1" dirty="0" err="1">
                <a:latin typeface="Apple Braille"/>
                <a:cs typeface="Calibri"/>
              </a:rPr>
              <a:t>Kowtha</a:t>
            </a:r>
            <a:r>
              <a:rPr lang="en-IN" sz="1400" b="1" dirty="0">
                <a:latin typeface="Apple Braille"/>
                <a:cs typeface="Calibri"/>
              </a:rPr>
              <a:t> </a:t>
            </a:r>
            <a:r>
              <a:rPr lang="en-US" sz="1400" dirty="0">
                <a:latin typeface="Apple Braille"/>
                <a:cs typeface="Calibri"/>
              </a:rPr>
              <a:t>- SQL Queries , Visualization and PPT for “List the planes and Airlines that are on ground at the origin, ascending, in-route (cruising at a fixed altitude), descending, and on ground at the destination”</a:t>
            </a:r>
          </a:p>
          <a:p>
            <a:pPr algn="just"/>
            <a:r>
              <a:rPr lang="en-US" sz="1400" b="1" dirty="0">
                <a:latin typeface="Apple Braille"/>
                <a:cs typeface="Calibri"/>
              </a:rPr>
              <a:t>Rajib Mahato- </a:t>
            </a:r>
            <a:r>
              <a:rPr lang="en-US" sz="1400" dirty="0">
                <a:latin typeface="Apple Braille"/>
                <a:cs typeface="Calibri"/>
              </a:rPr>
              <a:t>Data cleaning, Downloading Additional Table, SQL Queries, Visualization and PPT for “For the same origin-destination pair, airlines, day, and the time window, predict which flights will be delayed” and “Develop models to predict the estimated cost and profit for any given flight for an origin destination pair and airlines”. Creation of Dashboard</a:t>
            </a:r>
          </a:p>
          <a:p>
            <a:pPr marL="0" indent="0" algn="just">
              <a:buNone/>
            </a:pPr>
            <a:endParaRPr lang="en-US" sz="1400" dirty="0">
              <a:latin typeface="Apple Braille"/>
              <a:cs typeface="Calibri"/>
            </a:endParaRPr>
          </a:p>
          <a:p>
            <a:pPr marL="0" indent="0" algn="just">
              <a:buNone/>
            </a:pPr>
            <a:r>
              <a:rPr lang="en-US" sz="1400" dirty="0">
                <a:latin typeface="Apple Braille"/>
                <a:cs typeface="Calibri"/>
              </a:rPr>
              <a:t>Dashboard Link- </a:t>
            </a:r>
            <a:r>
              <a:rPr lang="en-US" sz="1400" dirty="0"/>
              <a:t>https://</a:t>
            </a:r>
            <a:r>
              <a:rPr lang="en-US" sz="1400" dirty="0" err="1"/>
              <a:t>datastudio.google.com</a:t>
            </a:r>
            <a:r>
              <a:rPr lang="en-US" sz="1400" dirty="0"/>
              <a:t>/reporting/daf6150c-f87f-4d46-88c2-2c04d968f2a9/page/</a:t>
            </a:r>
            <a:r>
              <a:rPr lang="en-US" sz="1400" dirty="0" err="1"/>
              <a:t>FTIhC</a:t>
            </a:r>
            <a:r>
              <a:rPr lang="en-US" sz="1400" dirty="0"/>
              <a:t>/edit</a:t>
            </a:r>
          </a:p>
          <a:p>
            <a:pPr marL="0" indent="0" algn="just">
              <a:buNone/>
            </a:pPr>
            <a:endParaRPr lang="en-US" sz="1400" dirty="0">
              <a:latin typeface="Apple Braille"/>
              <a:cs typeface="Calibri"/>
            </a:endParaRPr>
          </a:p>
        </p:txBody>
      </p:sp>
      <p:pic>
        <p:nvPicPr>
          <p:cNvPr id="5" name="Picture 4" descr="Light bulb on yellow background with sketched light beams and cord">
            <a:extLst>
              <a:ext uri="{FF2B5EF4-FFF2-40B4-BE49-F238E27FC236}">
                <a16:creationId xmlns:a16="http://schemas.microsoft.com/office/drawing/2014/main" id="{1299D1D2-BA6B-463C-8348-82880461B8EC}"/>
              </a:ext>
            </a:extLst>
          </p:cNvPr>
          <p:cNvPicPr>
            <a:picLocks noChangeAspect="1"/>
          </p:cNvPicPr>
          <p:nvPr/>
        </p:nvPicPr>
        <p:blipFill rotWithShape="1">
          <a:blip r:embed="rId2"/>
          <a:srcRect l="51344" r="708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472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615141-2673-3449-A872-9FEDB7E851F1}"/>
              </a:ext>
            </a:extLst>
          </p:cNvPr>
          <p:cNvSpPr txBox="1"/>
          <p:nvPr/>
        </p:nvSpPr>
        <p:spPr>
          <a:xfrm>
            <a:off x="717423" y="3367481"/>
            <a:ext cx="3342509" cy="2427333"/>
          </a:xfrm>
          <a:prstGeom prst="rect">
            <a:avLst/>
          </a:prstGeom>
        </p:spPr>
        <p:txBody>
          <a:bodyPr vert="horz" lIns="91440" tIns="45720" rIns="91440" bIns="45720" rtlCol="0">
            <a:normAutofit/>
          </a:bodyPr>
          <a:lstStyle/>
          <a:p>
            <a:pPr>
              <a:lnSpc>
                <a:spcPct val="90000"/>
              </a:lnSpc>
              <a:spcAft>
                <a:spcPts val="600"/>
              </a:spcAft>
            </a:pPr>
            <a:r>
              <a:rPr lang="en-US" sz="2400" dirty="0">
                <a:latin typeface="Apple Braille" pitchFamily="2" charset="0"/>
              </a:rPr>
              <a:t>Streaming Dataflow Job </a:t>
            </a:r>
            <a:r>
              <a:rPr lang="en-US" sz="2400" b="1" dirty="0">
                <a:latin typeface="Apple Braille" pitchFamily="2" charset="0"/>
              </a:rPr>
              <a:t>gcs2topic </a:t>
            </a:r>
            <a:r>
              <a:rPr lang="en-US" sz="2400" dirty="0">
                <a:latin typeface="Apple Braille" pitchFamily="2" charset="0"/>
              </a:rPr>
              <a:t>was scheduled to move the data from storage to Pub/Sub Topic</a:t>
            </a:r>
          </a:p>
        </p:txBody>
      </p:sp>
      <p:pic>
        <p:nvPicPr>
          <p:cNvPr id="2" name="Picture 1">
            <a:extLst>
              <a:ext uri="{FF2B5EF4-FFF2-40B4-BE49-F238E27FC236}">
                <a16:creationId xmlns:a16="http://schemas.microsoft.com/office/drawing/2014/main" id="{EAAE3992-1755-D14D-90E3-0C1794D55C0E}"/>
              </a:ext>
            </a:extLst>
          </p:cNvPr>
          <p:cNvPicPr>
            <a:picLocks noChangeAspect="1"/>
          </p:cNvPicPr>
          <p:nvPr/>
        </p:nvPicPr>
        <p:blipFill>
          <a:blip r:embed="rId2"/>
          <a:stretch>
            <a:fillRect/>
          </a:stretch>
        </p:blipFill>
        <p:spPr>
          <a:xfrm>
            <a:off x="4662102" y="1218698"/>
            <a:ext cx="6903723" cy="4297566"/>
          </a:xfrm>
          <a:prstGeom prst="rect">
            <a:avLst/>
          </a:prstGeom>
        </p:spPr>
      </p:pic>
      <p:sp>
        <p:nvSpPr>
          <p:cNvPr id="3" name="TextBox 2">
            <a:extLst>
              <a:ext uri="{FF2B5EF4-FFF2-40B4-BE49-F238E27FC236}">
                <a16:creationId xmlns:a16="http://schemas.microsoft.com/office/drawing/2014/main" id="{F40B5E9B-6AF2-2140-990D-F5212BB8E087}"/>
              </a:ext>
            </a:extLst>
          </p:cNvPr>
          <p:cNvSpPr txBox="1"/>
          <p:nvPr/>
        </p:nvSpPr>
        <p:spPr>
          <a:xfrm>
            <a:off x="8538410" y="6596390"/>
            <a:ext cx="3653590" cy="261610"/>
          </a:xfrm>
          <a:prstGeom prst="rect">
            <a:avLst/>
          </a:prstGeom>
          <a:noFill/>
        </p:spPr>
        <p:txBody>
          <a:bodyPr wrap="square" rtlCol="0">
            <a:spAutoFit/>
          </a:bodyPr>
          <a:lstStyle/>
          <a:p>
            <a:r>
              <a:rPr lang="en-US" sz="1100" dirty="0">
                <a:latin typeface="Apple Braille" pitchFamily="2" charset="0"/>
              </a:rPr>
              <a:t>Note-We cancelled the Job after running it for 18 hours</a:t>
            </a:r>
          </a:p>
        </p:txBody>
      </p:sp>
    </p:spTree>
    <p:extLst>
      <p:ext uri="{BB962C8B-B14F-4D97-AF65-F5344CB8AC3E}">
        <p14:creationId xmlns:p14="http://schemas.microsoft.com/office/powerpoint/2010/main" val="1318572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615141-2673-3449-A872-9FEDB7E851F1}"/>
              </a:ext>
            </a:extLst>
          </p:cNvPr>
          <p:cNvSpPr txBox="1"/>
          <p:nvPr/>
        </p:nvSpPr>
        <p:spPr>
          <a:xfrm>
            <a:off x="717423" y="3307003"/>
            <a:ext cx="3342509" cy="2427333"/>
          </a:xfrm>
          <a:prstGeom prst="rect">
            <a:avLst/>
          </a:prstGeom>
        </p:spPr>
        <p:txBody>
          <a:bodyPr vert="horz" lIns="91440" tIns="45720" rIns="91440" bIns="45720" rtlCol="0">
            <a:normAutofit/>
          </a:bodyPr>
          <a:lstStyle/>
          <a:p>
            <a:pPr>
              <a:lnSpc>
                <a:spcPct val="90000"/>
              </a:lnSpc>
              <a:spcAft>
                <a:spcPts val="600"/>
              </a:spcAft>
            </a:pPr>
            <a:r>
              <a:rPr lang="en-US" sz="2400" dirty="0">
                <a:latin typeface="Apple Braille" pitchFamily="2" charset="0"/>
              </a:rPr>
              <a:t>A Pub/Sub Topic </a:t>
            </a:r>
            <a:r>
              <a:rPr lang="en-US" sz="2400" b="1" dirty="0">
                <a:latin typeface="Apple Braille" pitchFamily="2" charset="0"/>
              </a:rPr>
              <a:t>gcs2topic</a:t>
            </a:r>
            <a:r>
              <a:rPr lang="en-US" sz="2400" dirty="0">
                <a:latin typeface="Apple Braille" pitchFamily="2" charset="0"/>
              </a:rPr>
              <a:t> was created to move the data from Pub/Sub to Big Query</a:t>
            </a:r>
          </a:p>
        </p:txBody>
      </p:sp>
      <p:pic>
        <p:nvPicPr>
          <p:cNvPr id="6" name="Picture 5">
            <a:extLst>
              <a:ext uri="{FF2B5EF4-FFF2-40B4-BE49-F238E27FC236}">
                <a16:creationId xmlns:a16="http://schemas.microsoft.com/office/drawing/2014/main" id="{5D6B818B-C427-C14F-96C7-3C5A38C20D3B}"/>
              </a:ext>
            </a:extLst>
          </p:cNvPr>
          <p:cNvPicPr>
            <a:picLocks noChangeAspect="1"/>
          </p:cNvPicPr>
          <p:nvPr/>
        </p:nvPicPr>
        <p:blipFill>
          <a:blip r:embed="rId2"/>
          <a:stretch>
            <a:fillRect/>
          </a:stretch>
        </p:blipFill>
        <p:spPr>
          <a:xfrm>
            <a:off x="4680208" y="952500"/>
            <a:ext cx="6903723" cy="3762527"/>
          </a:xfrm>
          <a:prstGeom prst="rect">
            <a:avLst/>
          </a:prstGeom>
        </p:spPr>
      </p:pic>
    </p:spTree>
    <p:extLst>
      <p:ext uri="{BB962C8B-B14F-4D97-AF65-F5344CB8AC3E}">
        <p14:creationId xmlns:p14="http://schemas.microsoft.com/office/powerpoint/2010/main" val="92735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615141-2673-3449-A872-9FEDB7E851F1}"/>
              </a:ext>
            </a:extLst>
          </p:cNvPr>
          <p:cNvSpPr txBox="1"/>
          <p:nvPr/>
        </p:nvSpPr>
        <p:spPr>
          <a:xfrm>
            <a:off x="717423" y="3355130"/>
            <a:ext cx="3342509" cy="2427333"/>
          </a:xfrm>
          <a:prstGeom prst="rect">
            <a:avLst/>
          </a:prstGeom>
        </p:spPr>
        <p:txBody>
          <a:bodyPr vert="horz" lIns="91440" tIns="45720" rIns="91440" bIns="45720" rtlCol="0">
            <a:noAutofit/>
          </a:bodyPr>
          <a:lstStyle/>
          <a:p>
            <a:pPr>
              <a:lnSpc>
                <a:spcPct val="90000"/>
              </a:lnSpc>
              <a:spcAft>
                <a:spcPts val="600"/>
              </a:spcAft>
            </a:pPr>
            <a:r>
              <a:rPr lang="en-US" sz="2400" dirty="0">
                <a:latin typeface="Apple Braille" pitchFamily="2" charset="0"/>
              </a:rPr>
              <a:t>Streaming Dataflow Job </a:t>
            </a:r>
            <a:r>
              <a:rPr lang="en-US" sz="2400" b="1" dirty="0">
                <a:latin typeface="Apple Braille" pitchFamily="2" charset="0"/>
              </a:rPr>
              <a:t>ps-to-bq-gcs2</a:t>
            </a:r>
            <a:r>
              <a:rPr lang="en-US" sz="2400" dirty="0">
                <a:latin typeface="Apple Braille" pitchFamily="2" charset="0"/>
              </a:rPr>
              <a:t>topic</a:t>
            </a:r>
            <a:r>
              <a:rPr lang="en-US" sz="2400" b="1" dirty="0">
                <a:latin typeface="Apple Braille" pitchFamily="2" charset="0"/>
              </a:rPr>
              <a:t> </a:t>
            </a:r>
            <a:r>
              <a:rPr lang="en-US" sz="2400" dirty="0">
                <a:latin typeface="Apple Braille" pitchFamily="2" charset="0"/>
              </a:rPr>
              <a:t>was scheduled to move the data from Pub/Sub Topic to Big Query</a:t>
            </a:r>
          </a:p>
        </p:txBody>
      </p:sp>
      <p:pic>
        <p:nvPicPr>
          <p:cNvPr id="2" name="Picture 1">
            <a:extLst>
              <a:ext uri="{FF2B5EF4-FFF2-40B4-BE49-F238E27FC236}">
                <a16:creationId xmlns:a16="http://schemas.microsoft.com/office/drawing/2014/main" id="{4BB5AF28-106F-F744-9567-6EE7AB1FD12B}"/>
              </a:ext>
            </a:extLst>
          </p:cNvPr>
          <p:cNvPicPr>
            <a:picLocks noChangeAspect="1"/>
          </p:cNvPicPr>
          <p:nvPr/>
        </p:nvPicPr>
        <p:blipFill>
          <a:blip r:embed="rId2"/>
          <a:stretch>
            <a:fillRect/>
          </a:stretch>
        </p:blipFill>
        <p:spPr>
          <a:xfrm>
            <a:off x="4662102" y="1210068"/>
            <a:ext cx="6903723" cy="4314827"/>
          </a:xfrm>
          <a:prstGeom prst="rect">
            <a:avLst/>
          </a:prstGeom>
        </p:spPr>
      </p:pic>
      <p:sp>
        <p:nvSpPr>
          <p:cNvPr id="7" name="TextBox 6">
            <a:extLst>
              <a:ext uri="{FF2B5EF4-FFF2-40B4-BE49-F238E27FC236}">
                <a16:creationId xmlns:a16="http://schemas.microsoft.com/office/drawing/2014/main" id="{17DD1E46-3291-FF4D-86C0-E39646FAD9CD}"/>
              </a:ext>
            </a:extLst>
          </p:cNvPr>
          <p:cNvSpPr txBox="1"/>
          <p:nvPr/>
        </p:nvSpPr>
        <p:spPr>
          <a:xfrm>
            <a:off x="8538410" y="6596390"/>
            <a:ext cx="3653590" cy="261610"/>
          </a:xfrm>
          <a:prstGeom prst="rect">
            <a:avLst/>
          </a:prstGeom>
          <a:noFill/>
        </p:spPr>
        <p:txBody>
          <a:bodyPr wrap="square" rtlCol="0">
            <a:spAutoFit/>
          </a:bodyPr>
          <a:lstStyle/>
          <a:p>
            <a:r>
              <a:rPr lang="en-US" sz="1100" dirty="0">
                <a:latin typeface="Apple Braille" pitchFamily="2" charset="0"/>
              </a:rPr>
              <a:t>Note-We cancelled the Job after running it for 18 hours</a:t>
            </a:r>
          </a:p>
        </p:txBody>
      </p:sp>
    </p:spTree>
    <p:extLst>
      <p:ext uri="{BB962C8B-B14F-4D97-AF65-F5344CB8AC3E}">
        <p14:creationId xmlns:p14="http://schemas.microsoft.com/office/powerpoint/2010/main" val="3382840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615141-2673-3449-A872-9FEDB7E851F1}"/>
              </a:ext>
            </a:extLst>
          </p:cNvPr>
          <p:cNvSpPr txBox="1"/>
          <p:nvPr/>
        </p:nvSpPr>
        <p:spPr>
          <a:xfrm>
            <a:off x="717423" y="3238539"/>
            <a:ext cx="3342509" cy="2427333"/>
          </a:xfrm>
          <a:prstGeom prst="rect">
            <a:avLst/>
          </a:prstGeom>
        </p:spPr>
        <p:txBody>
          <a:bodyPr vert="horz" lIns="91440" tIns="45720" rIns="91440" bIns="45720" rtlCol="0">
            <a:normAutofit/>
          </a:bodyPr>
          <a:lstStyle/>
          <a:p>
            <a:pPr>
              <a:lnSpc>
                <a:spcPct val="90000"/>
              </a:lnSpc>
              <a:spcAft>
                <a:spcPts val="600"/>
              </a:spcAft>
            </a:pPr>
            <a:r>
              <a:rPr lang="en-US" sz="2400" dirty="0">
                <a:latin typeface="Apple Braille" pitchFamily="2" charset="0"/>
              </a:rPr>
              <a:t>Cloud Scheduler </a:t>
            </a:r>
            <a:r>
              <a:rPr lang="en-US" sz="2400" b="1" dirty="0">
                <a:latin typeface="Apple Braille" pitchFamily="2" charset="0"/>
              </a:rPr>
              <a:t>Schedule </a:t>
            </a:r>
            <a:r>
              <a:rPr lang="en-US" sz="2400" dirty="0">
                <a:latin typeface="Apple Braille" pitchFamily="2" charset="0"/>
              </a:rPr>
              <a:t>was created to trigger cloud function in every 15 minutes</a:t>
            </a:r>
          </a:p>
          <a:p>
            <a:pPr>
              <a:lnSpc>
                <a:spcPct val="90000"/>
              </a:lnSpc>
              <a:spcAft>
                <a:spcPts val="600"/>
              </a:spcAft>
            </a:pPr>
            <a:endParaRPr lang="en-US" sz="2400" dirty="0">
              <a:latin typeface="Apple Braille" pitchFamily="2" charset="0"/>
            </a:endParaRPr>
          </a:p>
          <a:p>
            <a:pPr>
              <a:lnSpc>
                <a:spcPct val="90000"/>
              </a:lnSpc>
              <a:spcAft>
                <a:spcPts val="600"/>
              </a:spcAft>
            </a:pPr>
            <a:endParaRPr lang="en-US" sz="2400" dirty="0">
              <a:latin typeface="Apple Braille" pitchFamily="2" charset="0"/>
            </a:endParaRPr>
          </a:p>
        </p:txBody>
      </p:sp>
      <p:pic>
        <p:nvPicPr>
          <p:cNvPr id="3" name="Picture 2">
            <a:extLst>
              <a:ext uri="{FF2B5EF4-FFF2-40B4-BE49-F238E27FC236}">
                <a16:creationId xmlns:a16="http://schemas.microsoft.com/office/drawing/2014/main" id="{BE7B7323-8681-7C41-BE11-1675E2318A59}"/>
              </a:ext>
            </a:extLst>
          </p:cNvPr>
          <p:cNvPicPr>
            <a:picLocks noChangeAspect="1"/>
          </p:cNvPicPr>
          <p:nvPr/>
        </p:nvPicPr>
        <p:blipFill>
          <a:blip r:embed="rId2"/>
          <a:stretch>
            <a:fillRect/>
          </a:stretch>
        </p:blipFill>
        <p:spPr>
          <a:xfrm>
            <a:off x="4672013" y="1514475"/>
            <a:ext cx="6911918" cy="2085975"/>
          </a:xfrm>
          <a:prstGeom prst="rect">
            <a:avLst/>
          </a:prstGeom>
        </p:spPr>
      </p:pic>
    </p:spTree>
    <p:extLst>
      <p:ext uri="{BB962C8B-B14F-4D97-AF65-F5344CB8AC3E}">
        <p14:creationId xmlns:p14="http://schemas.microsoft.com/office/powerpoint/2010/main" val="307712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615141-2673-3449-A872-9FEDB7E851F1}"/>
              </a:ext>
            </a:extLst>
          </p:cNvPr>
          <p:cNvSpPr txBox="1"/>
          <p:nvPr/>
        </p:nvSpPr>
        <p:spPr>
          <a:xfrm>
            <a:off x="717423" y="3238539"/>
            <a:ext cx="3342509" cy="2427333"/>
          </a:xfrm>
          <a:prstGeom prst="rect">
            <a:avLst/>
          </a:prstGeom>
        </p:spPr>
        <p:txBody>
          <a:bodyPr vert="horz" lIns="91440" tIns="45720" rIns="91440" bIns="45720" rtlCol="0">
            <a:normAutofit/>
          </a:bodyPr>
          <a:lstStyle/>
          <a:p>
            <a:pPr>
              <a:lnSpc>
                <a:spcPct val="90000"/>
              </a:lnSpc>
              <a:spcAft>
                <a:spcPts val="600"/>
              </a:spcAft>
            </a:pPr>
            <a:r>
              <a:rPr lang="en-US" sz="2400" dirty="0">
                <a:latin typeface="Apple Braille" pitchFamily="2" charset="0"/>
              </a:rPr>
              <a:t>Data from Pub/Sub was flowing to Big Query Table </a:t>
            </a:r>
            <a:r>
              <a:rPr lang="en-US" sz="2400" b="1" dirty="0" err="1">
                <a:latin typeface="Apple Braille" pitchFamily="2" charset="0"/>
              </a:rPr>
              <a:t>flight_api</a:t>
            </a:r>
            <a:r>
              <a:rPr lang="en-US" sz="2400" dirty="0">
                <a:latin typeface="Apple Braille" pitchFamily="2" charset="0"/>
              </a:rPr>
              <a:t>. After running the jobs for 18 hours, we had around 310K data records</a:t>
            </a:r>
          </a:p>
        </p:txBody>
      </p:sp>
      <p:pic>
        <p:nvPicPr>
          <p:cNvPr id="2" name="Picture 1">
            <a:extLst>
              <a:ext uri="{FF2B5EF4-FFF2-40B4-BE49-F238E27FC236}">
                <a16:creationId xmlns:a16="http://schemas.microsoft.com/office/drawing/2014/main" id="{9EC38F9E-34FD-8942-926E-C41B6A395D32}"/>
              </a:ext>
            </a:extLst>
          </p:cNvPr>
          <p:cNvPicPr>
            <a:picLocks noChangeAspect="1"/>
          </p:cNvPicPr>
          <p:nvPr/>
        </p:nvPicPr>
        <p:blipFill>
          <a:blip r:embed="rId2"/>
          <a:stretch>
            <a:fillRect/>
          </a:stretch>
        </p:blipFill>
        <p:spPr>
          <a:xfrm>
            <a:off x="4059932" y="952500"/>
            <a:ext cx="7926884" cy="3598067"/>
          </a:xfrm>
          <a:prstGeom prst="rect">
            <a:avLst/>
          </a:prstGeom>
        </p:spPr>
      </p:pic>
    </p:spTree>
    <p:extLst>
      <p:ext uri="{BB962C8B-B14F-4D97-AF65-F5344CB8AC3E}">
        <p14:creationId xmlns:p14="http://schemas.microsoft.com/office/powerpoint/2010/main" val="2895416792"/>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1C2B32"/>
      </a:dk2>
      <a:lt2>
        <a:srgbClr val="F2F3F0"/>
      </a:lt2>
      <a:accent1>
        <a:srgbClr val="942EE2"/>
      </a:accent1>
      <a:accent2>
        <a:srgbClr val="5139D6"/>
      </a:accent2>
      <a:accent3>
        <a:srgbClr val="2E5DE2"/>
      </a:accent3>
      <a:accent4>
        <a:srgbClr val="1C97D0"/>
      </a:accent4>
      <a:accent5>
        <a:srgbClr val="26BFB0"/>
      </a:accent5>
      <a:accent6>
        <a:srgbClr val="1AC66E"/>
      </a:accent6>
      <a:hlink>
        <a:srgbClr val="3599A0"/>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BrushVTI">
  <a:themeElements>
    <a:clrScheme name="AnalogousFromRegularSeed_2SEEDS">
      <a:dk1>
        <a:srgbClr val="000000"/>
      </a:dk1>
      <a:lt1>
        <a:srgbClr val="FFFFFF"/>
      </a:lt1>
      <a:dk2>
        <a:srgbClr val="412424"/>
      </a:dk2>
      <a:lt2>
        <a:srgbClr val="E2E8E3"/>
      </a:lt2>
      <a:accent1>
        <a:srgbClr val="CB21AD"/>
      </a:accent1>
      <a:accent2>
        <a:srgbClr val="B533DD"/>
      </a:accent2>
      <a:accent3>
        <a:srgbClr val="DD3378"/>
      </a:accent3>
      <a:accent4>
        <a:srgbClr val="82B31D"/>
      </a:accent4>
      <a:accent5>
        <a:srgbClr val="50B92B"/>
      </a:accent5>
      <a:accent6>
        <a:srgbClr val="1EBC37"/>
      </a:accent6>
      <a:hlink>
        <a:srgbClr val="319543"/>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2919</Words>
  <Application>Microsoft Macintosh PowerPoint</Application>
  <PresentationFormat>Widescreen</PresentationFormat>
  <Paragraphs>194</Paragraphs>
  <Slides>40</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Apple Braille</vt:lpstr>
      <vt:lpstr>Arial</vt:lpstr>
      <vt:lpstr>Calibri</vt:lpstr>
      <vt:lpstr>Calibri Light</vt:lpstr>
      <vt:lpstr>Century Gothic</vt:lpstr>
      <vt:lpstr>Elephant</vt:lpstr>
      <vt:lpstr>BrushVTI</vt:lpstr>
      <vt:lpstr>BrushVTI</vt:lpstr>
      <vt:lpstr>Office Theme</vt:lpstr>
      <vt:lpstr>Archived and Streaming Data Analysis</vt:lpstr>
      <vt:lpstr>Loading of Streaming Data into Big Query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Streaming Data Analysis For an origin-destination pair and for any 2-hour time window </vt:lpstr>
      <vt:lpstr>Additional Table Downloaded from Various Website to make it more meaningful </vt:lpstr>
      <vt:lpstr>Metadata Downloaded from Open-Sky website </vt:lpstr>
      <vt:lpstr>IATA and ICAO CODE Downloaded from Wikipedia</vt:lpstr>
      <vt:lpstr>Data Wrangling- Streaming Data contained incomplete information </vt:lpstr>
      <vt:lpstr>Addition of Tail Number</vt:lpstr>
      <vt:lpstr>Call Sign Split and Extraction of Date, Time and  Day of Week</vt:lpstr>
      <vt:lpstr>Adding Airline Name in the Table</vt:lpstr>
      <vt:lpstr>Adding CarrierID Origin Destination Scheduled Departure-Arrival Time</vt:lpstr>
      <vt:lpstr>Converting Time schema</vt:lpstr>
      <vt:lpstr>List the planes and Airlines that are on ground at the origin, ascending, in-route (cruising at a fixed altitude), descending, and on ground at the destination</vt:lpstr>
      <vt:lpstr>List the planes and Airlines that are on ground at the origin, ascending, in-route (cruising at a fixed altitude), descending, and on ground at the destination</vt:lpstr>
      <vt:lpstr>List the planes and Airlines that are on ground at the origin, ascending, in-route (cruising at a fixed altitude), descending, and on ground at the destination</vt:lpstr>
      <vt:lpstr>For the same origin-destination pair, airlines, day, and the time window, predict which flights will be delayed</vt:lpstr>
      <vt:lpstr>For the same origin-destination pair, airlines, day, and the time window, predict which flights will be delayed</vt:lpstr>
      <vt:lpstr>For the same origin-destination pair, airlines, day, and the time window, predict which flights will be delayed</vt:lpstr>
      <vt:lpstr>For the same origin-destination pair, airlines, day, and the time window, predict which flights will be delayed</vt:lpstr>
      <vt:lpstr>For the same origin-destination pair, airlines, day, and the time window, predict which flights will be delayed</vt:lpstr>
      <vt:lpstr>Streaming Data Analysis Develop models to predict the estimated cost and profit for any given flight for an origin destination pair and airlines</vt:lpstr>
      <vt:lpstr>Additional Table Downloaded from Various Website to make it more meaningful </vt:lpstr>
      <vt:lpstr>Financial and Carrier Statistics table From Bureau of Transport Statistics</vt:lpstr>
      <vt:lpstr>Financial and Carrier Statistics table From Bureau of Transport Statistics</vt:lpstr>
      <vt:lpstr>Develop models to predict the estimated cost and profit for any given flight for an origin destination pair and airlines</vt:lpstr>
      <vt:lpstr>Develop models to predict the estimated cost and profit for any given flight for an origin destination pair and airlines</vt:lpstr>
      <vt:lpstr>Develop models to predict the estimated cost and profit for any given flight for an origin destination pair and airlines</vt:lpstr>
      <vt:lpstr>Develop models to predict the estimated cost and profit for any given flight for an origin destination pair and airlines</vt:lpstr>
      <vt:lpstr>Develop models to predict the estimated cost and profit for any given flight for an origin destination pair and airlines</vt:lpstr>
      <vt:lpstr>Develop models to predict the estimated cost and profit for any given flight for an origin destination pair and airlines</vt:lpstr>
      <vt:lpstr>Develop models to predict the estimated cost and profit for any given flight for an origin destination pair and airlines</vt:lpstr>
      <vt:lpstr>PowerPoint Presentation</vt:lpstr>
      <vt:lpstr>Team Contribution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Archived and Streaming Data Analysis</dc:title>
  <dc:creator>Mahato, Rajib Kumar</dc:creator>
  <cp:lastModifiedBy>Mahato, Rajib Kumar</cp:lastModifiedBy>
  <cp:revision>4</cp:revision>
  <dcterms:created xsi:type="dcterms:W3CDTF">2021-12-08T01:00:43Z</dcterms:created>
  <dcterms:modified xsi:type="dcterms:W3CDTF">2021-12-08T20:48:28Z</dcterms:modified>
</cp:coreProperties>
</file>